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9" r:id="rId2"/>
  </p:sldMasterIdLst>
  <p:notesMasterIdLst>
    <p:notesMasterId r:id="rId58"/>
  </p:notesMasterIdLst>
  <p:sldIdLst>
    <p:sldId id="257" r:id="rId3"/>
    <p:sldId id="256" r:id="rId4"/>
    <p:sldId id="258" r:id="rId5"/>
    <p:sldId id="426" r:id="rId6"/>
    <p:sldId id="260" r:id="rId7"/>
    <p:sldId id="262" r:id="rId8"/>
    <p:sldId id="279" r:id="rId9"/>
    <p:sldId id="374" r:id="rId10"/>
    <p:sldId id="412" r:id="rId11"/>
    <p:sldId id="413" r:id="rId12"/>
    <p:sldId id="366" r:id="rId13"/>
    <p:sldId id="415" r:id="rId14"/>
    <p:sldId id="323" r:id="rId15"/>
    <p:sldId id="324" r:id="rId16"/>
    <p:sldId id="329" r:id="rId17"/>
    <p:sldId id="404" r:id="rId18"/>
    <p:sldId id="405" r:id="rId19"/>
    <p:sldId id="407" r:id="rId20"/>
    <p:sldId id="418" r:id="rId21"/>
    <p:sldId id="409" r:id="rId22"/>
    <p:sldId id="410" r:id="rId23"/>
    <p:sldId id="411" r:id="rId24"/>
    <p:sldId id="416" r:id="rId25"/>
    <p:sldId id="417" r:id="rId26"/>
    <p:sldId id="263" r:id="rId27"/>
    <p:sldId id="330" r:id="rId28"/>
    <p:sldId id="356" r:id="rId29"/>
    <p:sldId id="420" r:id="rId30"/>
    <p:sldId id="386" r:id="rId31"/>
    <p:sldId id="419" r:id="rId32"/>
    <p:sldId id="395" r:id="rId33"/>
    <p:sldId id="390" r:id="rId34"/>
    <p:sldId id="399" r:id="rId35"/>
    <p:sldId id="400" r:id="rId36"/>
    <p:sldId id="375" r:id="rId37"/>
    <p:sldId id="376" r:id="rId38"/>
    <p:sldId id="396" r:id="rId39"/>
    <p:sldId id="378" r:id="rId40"/>
    <p:sldId id="421" r:id="rId41"/>
    <p:sldId id="422" r:id="rId42"/>
    <p:sldId id="424" r:id="rId43"/>
    <p:sldId id="423" r:id="rId44"/>
    <p:sldId id="389" r:id="rId45"/>
    <p:sldId id="387" r:id="rId46"/>
    <p:sldId id="388" r:id="rId47"/>
    <p:sldId id="357" r:id="rId48"/>
    <p:sldId id="402" r:id="rId49"/>
    <p:sldId id="358" r:id="rId50"/>
    <p:sldId id="403" r:id="rId51"/>
    <p:sldId id="359" r:id="rId52"/>
    <p:sldId id="427" r:id="rId53"/>
    <p:sldId id="428" r:id="rId54"/>
    <p:sldId id="429" r:id="rId55"/>
    <p:sldId id="307" r:id="rId56"/>
    <p:sldId id="35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6963"/>
    <a:srgbClr val="ECF0E7"/>
    <a:srgbClr val="D6DFCB"/>
    <a:srgbClr val="54663E"/>
    <a:srgbClr val="000000"/>
    <a:srgbClr val="FF7C80"/>
    <a:srgbClr val="7A7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46" autoAdjust="0"/>
    <p:restoredTop sz="96473" autoAdjust="0"/>
  </p:normalViewPr>
  <p:slideViewPr>
    <p:cSldViewPr>
      <p:cViewPr varScale="1">
        <p:scale>
          <a:sx n="110" d="100"/>
          <a:sy n="110" d="100"/>
        </p:scale>
        <p:origin x="1062" y="102"/>
      </p:cViewPr>
      <p:guideLst>
        <p:guide orient="horz" pos="2160"/>
        <p:guide pos="2880"/>
      </p:guideLst>
    </p:cSldViewPr>
  </p:slideViewPr>
  <p:outlineViewPr>
    <p:cViewPr>
      <p:scale>
        <a:sx n="33" d="100"/>
        <a:sy n="33" d="100"/>
      </p:scale>
      <p:origin x="48" y="250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iagrams/_rels/data7.xml.rels><?xml version="1.0" encoding="UTF-8" standalone="yes"?>
<Relationships xmlns="http://schemas.openxmlformats.org/package/2006/relationships"><Relationship Id="rId1" Type="http://schemas.openxmlformats.org/officeDocument/2006/relationships/image" Target="../media/image6.png"/></Relationships>
</file>

<file path=ppt/diagrams/_rels/drawing7.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ED54B-4897-4362-B456-AD0AC437F5E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816F94F-15F1-4A26-A88A-5AFD91490E60}">
      <dgm:prSet phldrT="[Text]" custT="1"/>
      <dgm:spPr/>
      <dgm:t>
        <a:bodyPr/>
        <a:lstStyle/>
        <a:p>
          <a:r>
            <a:rPr lang="en-US" sz="3200" dirty="0" smtClean="0"/>
            <a:t>Erica Storm, Esq. </a:t>
          </a:r>
          <a:endParaRPr lang="en-US" sz="3200" dirty="0"/>
        </a:p>
      </dgm:t>
    </dgm:pt>
    <dgm:pt modelId="{6167B881-5505-4AC0-A4E3-1826734DBD7E}" type="parTrans" cxnId="{B21CE472-B6B2-4C5A-8478-B6C29CBF8A7B}">
      <dgm:prSet/>
      <dgm:spPr/>
      <dgm:t>
        <a:bodyPr/>
        <a:lstStyle/>
        <a:p>
          <a:endParaRPr lang="en-US"/>
        </a:p>
      </dgm:t>
    </dgm:pt>
    <dgm:pt modelId="{569DF99F-353C-4668-82EB-31DADE86CA68}" type="sibTrans" cxnId="{B21CE472-B6B2-4C5A-8478-B6C29CBF8A7B}">
      <dgm:prSet/>
      <dgm:spPr/>
      <dgm:t>
        <a:bodyPr/>
        <a:lstStyle/>
        <a:p>
          <a:endParaRPr lang="en-US"/>
        </a:p>
      </dgm:t>
    </dgm:pt>
    <dgm:pt modelId="{46E17AE0-77F6-45BB-88DA-292E1872D776}">
      <dgm:prSet phldrT="[Text]" custT="1"/>
      <dgm:spPr/>
      <dgm:t>
        <a:bodyPr/>
        <a:lstStyle/>
        <a:p>
          <a:pPr>
            <a:spcAft>
              <a:spcPts val="1800"/>
            </a:spcAft>
          </a:pPr>
          <a:r>
            <a:rPr lang="en-US" sz="2400" dirty="0" smtClean="0">
              <a:solidFill>
                <a:srgbClr val="676963"/>
              </a:solidFill>
            </a:rPr>
            <a:t>Employment and benefits attorney</a:t>
          </a:r>
          <a:endParaRPr lang="en-US" sz="2400" dirty="0">
            <a:solidFill>
              <a:srgbClr val="676963"/>
            </a:solidFill>
          </a:endParaRPr>
        </a:p>
      </dgm:t>
    </dgm:pt>
    <dgm:pt modelId="{BD843CE2-B518-4429-931A-F534D98A3535}" type="parTrans" cxnId="{ED0C1463-5E67-4C28-8D8C-670D505D0664}">
      <dgm:prSet/>
      <dgm:spPr/>
      <dgm:t>
        <a:bodyPr/>
        <a:lstStyle/>
        <a:p>
          <a:endParaRPr lang="en-US"/>
        </a:p>
      </dgm:t>
    </dgm:pt>
    <dgm:pt modelId="{F72C1E1D-325D-4A32-AC7D-993E04028AE2}" type="sibTrans" cxnId="{ED0C1463-5E67-4C28-8D8C-670D505D0664}">
      <dgm:prSet/>
      <dgm:spPr/>
      <dgm:t>
        <a:bodyPr/>
        <a:lstStyle/>
        <a:p>
          <a:endParaRPr lang="en-US"/>
        </a:p>
      </dgm:t>
    </dgm:pt>
    <dgm:pt modelId="{0373CE23-3BB7-4DD7-B37B-F5489EB3BF35}">
      <dgm:prSet phldrT="[Text]" custT="1"/>
      <dgm:spPr/>
      <dgm:t>
        <a:bodyPr/>
        <a:lstStyle/>
        <a:p>
          <a:pPr>
            <a:spcAft>
              <a:spcPts val="1800"/>
            </a:spcAft>
          </a:pPr>
          <a:r>
            <a:rPr lang="en-US" sz="2400" dirty="0" smtClean="0">
              <a:solidFill>
                <a:srgbClr val="676963"/>
              </a:solidFill>
            </a:rPr>
            <a:t>Expertise in Affordable Care Act and other health plan compliance issues</a:t>
          </a:r>
          <a:endParaRPr lang="en-US" sz="2400" dirty="0">
            <a:solidFill>
              <a:srgbClr val="676963"/>
            </a:solidFill>
          </a:endParaRPr>
        </a:p>
      </dgm:t>
    </dgm:pt>
    <dgm:pt modelId="{FF0BEDEB-16D2-4B7F-93BA-ED60CAB3BD1F}" type="parTrans" cxnId="{3A936B8B-B3BD-48E4-987D-014E75CC336F}">
      <dgm:prSet/>
      <dgm:spPr/>
      <dgm:t>
        <a:bodyPr/>
        <a:lstStyle/>
        <a:p>
          <a:endParaRPr lang="en-US"/>
        </a:p>
      </dgm:t>
    </dgm:pt>
    <dgm:pt modelId="{0B364899-7332-4290-B602-86C9EB6E9A04}" type="sibTrans" cxnId="{3A936B8B-B3BD-48E4-987D-014E75CC336F}">
      <dgm:prSet/>
      <dgm:spPr/>
      <dgm:t>
        <a:bodyPr/>
        <a:lstStyle/>
        <a:p>
          <a:endParaRPr lang="en-US"/>
        </a:p>
      </dgm:t>
    </dgm:pt>
    <dgm:pt modelId="{ACCAD769-6B1B-42FC-8587-F0B023EA5AFD}">
      <dgm:prSet phldrT="[Text]" custT="1"/>
      <dgm:spPr/>
      <dgm:t>
        <a:bodyPr/>
        <a:lstStyle/>
        <a:p>
          <a:r>
            <a:rPr lang="en-US" sz="3200" dirty="0" smtClean="0"/>
            <a:t>Becca Kopps, Esq. </a:t>
          </a:r>
          <a:endParaRPr lang="en-US" sz="3200" dirty="0"/>
        </a:p>
      </dgm:t>
    </dgm:pt>
    <dgm:pt modelId="{E5E983C9-D2FE-4172-B20D-C1A5BEE0E3BA}" type="parTrans" cxnId="{F3DAF8DD-0C77-4AC5-87D9-85E2879B1CE3}">
      <dgm:prSet/>
      <dgm:spPr/>
      <dgm:t>
        <a:bodyPr/>
        <a:lstStyle/>
        <a:p>
          <a:endParaRPr lang="en-US"/>
        </a:p>
      </dgm:t>
    </dgm:pt>
    <dgm:pt modelId="{B387A2E8-F933-4624-BF3A-E86379D0C903}" type="sibTrans" cxnId="{F3DAF8DD-0C77-4AC5-87D9-85E2879B1CE3}">
      <dgm:prSet/>
      <dgm:spPr/>
      <dgm:t>
        <a:bodyPr/>
        <a:lstStyle/>
        <a:p>
          <a:endParaRPr lang="en-US"/>
        </a:p>
      </dgm:t>
    </dgm:pt>
    <dgm:pt modelId="{403B4978-1372-4BBC-A80D-9994D5655905}">
      <dgm:prSet phldrT="[Text]" custT="1"/>
      <dgm:spPr/>
      <dgm:t>
        <a:bodyPr/>
        <a:lstStyle/>
        <a:p>
          <a:pPr>
            <a:spcAft>
              <a:spcPts val="1800"/>
            </a:spcAft>
          </a:pPr>
          <a:r>
            <a:rPr lang="en-US" sz="2400" dirty="0" smtClean="0">
              <a:solidFill>
                <a:srgbClr val="676963"/>
              </a:solidFill>
            </a:rPr>
            <a:t>Employment and benefits attorney</a:t>
          </a:r>
          <a:endParaRPr lang="en-US" sz="2400" dirty="0">
            <a:solidFill>
              <a:srgbClr val="676963"/>
            </a:solidFill>
          </a:endParaRPr>
        </a:p>
      </dgm:t>
    </dgm:pt>
    <dgm:pt modelId="{31DDF48A-86AF-4BDC-8961-F50920B31B72}" type="parTrans" cxnId="{ABDD3E8E-0936-4FD8-8088-C020A6E23EC1}">
      <dgm:prSet/>
      <dgm:spPr/>
      <dgm:t>
        <a:bodyPr/>
        <a:lstStyle/>
        <a:p>
          <a:endParaRPr lang="en-US"/>
        </a:p>
      </dgm:t>
    </dgm:pt>
    <dgm:pt modelId="{E7117FE2-EC95-47C2-8F49-7619643ED275}" type="sibTrans" cxnId="{ABDD3E8E-0936-4FD8-8088-C020A6E23EC1}">
      <dgm:prSet/>
      <dgm:spPr/>
      <dgm:t>
        <a:bodyPr/>
        <a:lstStyle/>
        <a:p>
          <a:endParaRPr lang="en-US"/>
        </a:p>
      </dgm:t>
    </dgm:pt>
    <dgm:pt modelId="{7501FD96-7D69-44DA-AE31-39836855A7CD}">
      <dgm:prSet phldrT="[Text]" custT="1"/>
      <dgm:spPr/>
      <dgm:t>
        <a:bodyPr/>
        <a:lstStyle/>
        <a:p>
          <a:pPr>
            <a:spcAft>
              <a:spcPts val="1800"/>
            </a:spcAft>
          </a:pPr>
          <a:r>
            <a:rPr lang="en-US" sz="2400" dirty="0" smtClean="0">
              <a:solidFill>
                <a:srgbClr val="676963"/>
              </a:solidFill>
            </a:rPr>
            <a:t>Focuses primarily on Affordable Care Act issues</a:t>
          </a:r>
          <a:endParaRPr lang="en-US" sz="2400" dirty="0">
            <a:solidFill>
              <a:srgbClr val="676963"/>
            </a:solidFill>
          </a:endParaRPr>
        </a:p>
      </dgm:t>
    </dgm:pt>
    <dgm:pt modelId="{FAAFFFF1-A231-4461-ACE0-A4B84066012B}" type="parTrans" cxnId="{B259F301-1DDA-4905-A20E-532D3C27D4A6}">
      <dgm:prSet/>
      <dgm:spPr/>
      <dgm:t>
        <a:bodyPr/>
        <a:lstStyle/>
        <a:p>
          <a:endParaRPr lang="en-US"/>
        </a:p>
      </dgm:t>
    </dgm:pt>
    <dgm:pt modelId="{64F09226-A01C-42CA-850B-686C28F7C4F2}" type="sibTrans" cxnId="{B259F301-1DDA-4905-A20E-532D3C27D4A6}">
      <dgm:prSet/>
      <dgm:spPr/>
      <dgm:t>
        <a:bodyPr/>
        <a:lstStyle/>
        <a:p>
          <a:endParaRPr lang="en-US"/>
        </a:p>
      </dgm:t>
    </dgm:pt>
    <dgm:pt modelId="{9227E048-3E6D-4734-BDEB-F12B5FE4AB34}">
      <dgm:prSet phldrT="[Text]" custT="1"/>
      <dgm:spPr/>
      <dgm:t>
        <a:bodyPr/>
        <a:lstStyle/>
        <a:p>
          <a:pPr>
            <a:spcAft>
              <a:spcPct val="15000"/>
            </a:spcAft>
          </a:pPr>
          <a:r>
            <a:rPr lang="en-US" sz="2400" dirty="0" smtClean="0">
              <a:solidFill>
                <a:srgbClr val="676963"/>
              </a:solidFill>
            </a:rPr>
            <a:t>Creates educational materials and compliance resources</a:t>
          </a:r>
          <a:endParaRPr lang="en-US" sz="2400" dirty="0">
            <a:solidFill>
              <a:srgbClr val="676963"/>
            </a:solidFill>
          </a:endParaRPr>
        </a:p>
      </dgm:t>
    </dgm:pt>
    <dgm:pt modelId="{F76B8815-66F7-4E16-9D1B-93ADE56E4413}" type="parTrans" cxnId="{EE58EE76-DA8C-41A3-A7EB-B1AC3B67A1B8}">
      <dgm:prSet/>
      <dgm:spPr/>
      <dgm:t>
        <a:bodyPr/>
        <a:lstStyle/>
        <a:p>
          <a:endParaRPr lang="en-US"/>
        </a:p>
      </dgm:t>
    </dgm:pt>
    <dgm:pt modelId="{AFDE4CE6-A67A-4EDA-949D-211DE3690113}" type="sibTrans" cxnId="{EE58EE76-DA8C-41A3-A7EB-B1AC3B67A1B8}">
      <dgm:prSet/>
      <dgm:spPr/>
      <dgm:t>
        <a:bodyPr/>
        <a:lstStyle/>
        <a:p>
          <a:endParaRPr lang="en-US"/>
        </a:p>
      </dgm:t>
    </dgm:pt>
    <dgm:pt modelId="{CB11571B-04DF-465C-A94B-D20F2E1C8EA4}">
      <dgm:prSet phldrT="[Text]" custT="1"/>
      <dgm:spPr/>
      <dgm:t>
        <a:bodyPr/>
        <a:lstStyle/>
        <a:p>
          <a:pPr>
            <a:spcAft>
              <a:spcPct val="15000"/>
            </a:spcAft>
          </a:pPr>
          <a:r>
            <a:rPr lang="en-US" sz="2400" dirty="0" smtClean="0">
              <a:solidFill>
                <a:srgbClr val="676963"/>
              </a:solidFill>
            </a:rPr>
            <a:t>Educates employers on compliance obligations</a:t>
          </a:r>
          <a:endParaRPr lang="en-US" sz="2400" dirty="0">
            <a:solidFill>
              <a:srgbClr val="676963"/>
            </a:solidFill>
          </a:endParaRPr>
        </a:p>
      </dgm:t>
    </dgm:pt>
    <dgm:pt modelId="{A5287121-3C56-474F-867A-484B990165F8}" type="parTrans" cxnId="{803C2577-71A6-4A9D-A243-DA9C48A67112}">
      <dgm:prSet/>
      <dgm:spPr/>
      <dgm:t>
        <a:bodyPr/>
        <a:lstStyle/>
        <a:p>
          <a:endParaRPr lang="en-US"/>
        </a:p>
      </dgm:t>
    </dgm:pt>
    <dgm:pt modelId="{C77515B0-4877-4117-9F74-F2677B2E8406}" type="sibTrans" cxnId="{803C2577-71A6-4A9D-A243-DA9C48A67112}">
      <dgm:prSet/>
      <dgm:spPr/>
      <dgm:t>
        <a:bodyPr/>
        <a:lstStyle/>
        <a:p>
          <a:endParaRPr lang="en-US"/>
        </a:p>
      </dgm:t>
    </dgm:pt>
    <dgm:pt modelId="{77FA0952-E850-4C58-A0C4-79427A6F161D}" type="pres">
      <dgm:prSet presAssocID="{E97ED54B-4897-4362-B456-AD0AC437F5ED}" presName="Name0" presStyleCnt="0">
        <dgm:presLayoutVars>
          <dgm:dir/>
          <dgm:animLvl val="lvl"/>
          <dgm:resizeHandles val="exact"/>
        </dgm:presLayoutVars>
      </dgm:prSet>
      <dgm:spPr/>
      <dgm:t>
        <a:bodyPr/>
        <a:lstStyle/>
        <a:p>
          <a:endParaRPr lang="en-US"/>
        </a:p>
      </dgm:t>
    </dgm:pt>
    <dgm:pt modelId="{578383B5-BE13-4D6F-98E6-AD3864C641F9}" type="pres">
      <dgm:prSet presAssocID="{D816F94F-15F1-4A26-A88A-5AFD91490E60}" presName="composite" presStyleCnt="0"/>
      <dgm:spPr/>
    </dgm:pt>
    <dgm:pt modelId="{B0298E7F-3675-4DC9-8DCF-00854EE096F9}" type="pres">
      <dgm:prSet presAssocID="{D816F94F-15F1-4A26-A88A-5AFD91490E60}" presName="parTx" presStyleLbl="alignNode1" presStyleIdx="0" presStyleCnt="2">
        <dgm:presLayoutVars>
          <dgm:chMax val="0"/>
          <dgm:chPref val="0"/>
          <dgm:bulletEnabled val="1"/>
        </dgm:presLayoutVars>
      </dgm:prSet>
      <dgm:spPr/>
      <dgm:t>
        <a:bodyPr/>
        <a:lstStyle/>
        <a:p>
          <a:endParaRPr lang="en-US"/>
        </a:p>
      </dgm:t>
    </dgm:pt>
    <dgm:pt modelId="{EC5C66E5-FFAD-4311-AB3D-54B71D2A6790}" type="pres">
      <dgm:prSet presAssocID="{D816F94F-15F1-4A26-A88A-5AFD91490E60}" presName="desTx" presStyleLbl="alignAccFollowNode1" presStyleIdx="0" presStyleCnt="2">
        <dgm:presLayoutVars>
          <dgm:bulletEnabled val="1"/>
        </dgm:presLayoutVars>
      </dgm:prSet>
      <dgm:spPr/>
      <dgm:t>
        <a:bodyPr/>
        <a:lstStyle/>
        <a:p>
          <a:endParaRPr lang="en-US"/>
        </a:p>
      </dgm:t>
    </dgm:pt>
    <dgm:pt modelId="{704B5509-E22E-4C3C-B1FD-7BA4B05DA480}" type="pres">
      <dgm:prSet presAssocID="{569DF99F-353C-4668-82EB-31DADE86CA68}" presName="space" presStyleCnt="0"/>
      <dgm:spPr/>
    </dgm:pt>
    <dgm:pt modelId="{B84D3EDC-C369-413D-9ACE-70123D3DB024}" type="pres">
      <dgm:prSet presAssocID="{ACCAD769-6B1B-42FC-8587-F0B023EA5AFD}" presName="composite" presStyleCnt="0"/>
      <dgm:spPr/>
    </dgm:pt>
    <dgm:pt modelId="{0EF81752-E44D-4693-98B1-11517470CA1E}" type="pres">
      <dgm:prSet presAssocID="{ACCAD769-6B1B-42FC-8587-F0B023EA5AFD}" presName="parTx" presStyleLbl="alignNode1" presStyleIdx="1" presStyleCnt="2" custScaleX="105844">
        <dgm:presLayoutVars>
          <dgm:chMax val="0"/>
          <dgm:chPref val="0"/>
          <dgm:bulletEnabled val="1"/>
        </dgm:presLayoutVars>
      </dgm:prSet>
      <dgm:spPr/>
      <dgm:t>
        <a:bodyPr/>
        <a:lstStyle/>
        <a:p>
          <a:endParaRPr lang="en-US"/>
        </a:p>
      </dgm:t>
    </dgm:pt>
    <dgm:pt modelId="{EFE13919-717F-4884-BA7E-3BF4BA82E13D}" type="pres">
      <dgm:prSet presAssocID="{ACCAD769-6B1B-42FC-8587-F0B023EA5AFD}" presName="desTx" presStyleLbl="alignAccFollowNode1" presStyleIdx="1" presStyleCnt="2" custScaleX="106074">
        <dgm:presLayoutVars>
          <dgm:bulletEnabled val="1"/>
        </dgm:presLayoutVars>
      </dgm:prSet>
      <dgm:spPr/>
      <dgm:t>
        <a:bodyPr/>
        <a:lstStyle/>
        <a:p>
          <a:endParaRPr lang="en-US"/>
        </a:p>
      </dgm:t>
    </dgm:pt>
  </dgm:ptLst>
  <dgm:cxnLst>
    <dgm:cxn modelId="{205E741A-12F0-421F-A732-03979F7ED59A}" type="presOf" srcId="{D816F94F-15F1-4A26-A88A-5AFD91490E60}" destId="{B0298E7F-3675-4DC9-8DCF-00854EE096F9}" srcOrd="0" destOrd="0" presId="urn:microsoft.com/office/officeart/2005/8/layout/hList1"/>
    <dgm:cxn modelId="{65274CCF-EC04-49E2-941C-13C8C6A50C34}" type="presOf" srcId="{7501FD96-7D69-44DA-AE31-39836855A7CD}" destId="{EFE13919-717F-4884-BA7E-3BF4BA82E13D}" srcOrd="0" destOrd="1" presId="urn:microsoft.com/office/officeart/2005/8/layout/hList1"/>
    <dgm:cxn modelId="{3A936B8B-B3BD-48E4-987D-014E75CC336F}" srcId="{D816F94F-15F1-4A26-A88A-5AFD91490E60}" destId="{0373CE23-3BB7-4DD7-B37B-F5489EB3BF35}" srcOrd="1" destOrd="0" parTransId="{FF0BEDEB-16D2-4B7F-93BA-ED60CAB3BD1F}" sibTransId="{0B364899-7332-4290-B602-86C9EB6E9A04}"/>
    <dgm:cxn modelId="{ABDD3E8E-0936-4FD8-8088-C020A6E23EC1}" srcId="{ACCAD769-6B1B-42FC-8587-F0B023EA5AFD}" destId="{403B4978-1372-4BBC-A80D-9994D5655905}" srcOrd="0" destOrd="0" parTransId="{31DDF48A-86AF-4BDC-8961-F50920B31B72}" sibTransId="{E7117FE2-EC95-47C2-8F49-7619643ED275}"/>
    <dgm:cxn modelId="{A3C40B27-87B1-4833-AECD-AB166BFD6A9B}" type="presOf" srcId="{0373CE23-3BB7-4DD7-B37B-F5489EB3BF35}" destId="{EC5C66E5-FFAD-4311-AB3D-54B71D2A6790}" srcOrd="0" destOrd="1" presId="urn:microsoft.com/office/officeart/2005/8/layout/hList1"/>
    <dgm:cxn modelId="{ED0C1463-5E67-4C28-8D8C-670D505D0664}" srcId="{D816F94F-15F1-4A26-A88A-5AFD91490E60}" destId="{46E17AE0-77F6-45BB-88DA-292E1872D776}" srcOrd="0" destOrd="0" parTransId="{BD843CE2-B518-4429-931A-F534D98A3535}" sibTransId="{F72C1E1D-325D-4A32-AC7D-993E04028AE2}"/>
    <dgm:cxn modelId="{AAE76DC7-0B06-4377-A275-EA6A7212A487}" type="presOf" srcId="{ACCAD769-6B1B-42FC-8587-F0B023EA5AFD}" destId="{0EF81752-E44D-4693-98B1-11517470CA1E}" srcOrd="0" destOrd="0" presId="urn:microsoft.com/office/officeart/2005/8/layout/hList1"/>
    <dgm:cxn modelId="{0994B5F8-ECEB-40FF-B651-AAE2F39709D0}" type="presOf" srcId="{E97ED54B-4897-4362-B456-AD0AC437F5ED}" destId="{77FA0952-E850-4C58-A0C4-79427A6F161D}" srcOrd="0" destOrd="0" presId="urn:microsoft.com/office/officeart/2005/8/layout/hList1"/>
    <dgm:cxn modelId="{09E39B38-8B9D-4681-9040-8DCAC1B9B93E}" type="presOf" srcId="{403B4978-1372-4BBC-A80D-9994D5655905}" destId="{EFE13919-717F-4884-BA7E-3BF4BA82E13D}" srcOrd="0" destOrd="0" presId="urn:microsoft.com/office/officeart/2005/8/layout/hList1"/>
    <dgm:cxn modelId="{B21CE472-B6B2-4C5A-8478-B6C29CBF8A7B}" srcId="{E97ED54B-4897-4362-B456-AD0AC437F5ED}" destId="{D816F94F-15F1-4A26-A88A-5AFD91490E60}" srcOrd="0" destOrd="0" parTransId="{6167B881-5505-4AC0-A4E3-1826734DBD7E}" sibTransId="{569DF99F-353C-4668-82EB-31DADE86CA68}"/>
    <dgm:cxn modelId="{925B008D-BFAC-48BE-9081-A9BFB85DBC99}" type="presOf" srcId="{46E17AE0-77F6-45BB-88DA-292E1872D776}" destId="{EC5C66E5-FFAD-4311-AB3D-54B71D2A6790}" srcOrd="0" destOrd="0" presId="urn:microsoft.com/office/officeart/2005/8/layout/hList1"/>
    <dgm:cxn modelId="{EE58EE76-DA8C-41A3-A7EB-B1AC3B67A1B8}" srcId="{ACCAD769-6B1B-42FC-8587-F0B023EA5AFD}" destId="{9227E048-3E6D-4734-BDEB-F12B5FE4AB34}" srcOrd="2" destOrd="0" parTransId="{F76B8815-66F7-4E16-9D1B-93ADE56E4413}" sibTransId="{AFDE4CE6-A67A-4EDA-949D-211DE3690113}"/>
    <dgm:cxn modelId="{F3DAF8DD-0C77-4AC5-87D9-85E2879B1CE3}" srcId="{E97ED54B-4897-4362-B456-AD0AC437F5ED}" destId="{ACCAD769-6B1B-42FC-8587-F0B023EA5AFD}" srcOrd="1" destOrd="0" parTransId="{E5E983C9-D2FE-4172-B20D-C1A5BEE0E3BA}" sibTransId="{B387A2E8-F933-4624-BF3A-E86379D0C903}"/>
    <dgm:cxn modelId="{6C748FF4-9C7E-4367-A430-5DB881BCAB43}" type="presOf" srcId="{CB11571B-04DF-465C-A94B-D20F2E1C8EA4}" destId="{EC5C66E5-FFAD-4311-AB3D-54B71D2A6790}" srcOrd="0" destOrd="2" presId="urn:microsoft.com/office/officeart/2005/8/layout/hList1"/>
    <dgm:cxn modelId="{665AB070-5235-479D-8330-1D9CFFF7B69F}" type="presOf" srcId="{9227E048-3E6D-4734-BDEB-F12B5FE4AB34}" destId="{EFE13919-717F-4884-BA7E-3BF4BA82E13D}" srcOrd="0" destOrd="2" presId="urn:microsoft.com/office/officeart/2005/8/layout/hList1"/>
    <dgm:cxn modelId="{803C2577-71A6-4A9D-A243-DA9C48A67112}" srcId="{D816F94F-15F1-4A26-A88A-5AFD91490E60}" destId="{CB11571B-04DF-465C-A94B-D20F2E1C8EA4}" srcOrd="2" destOrd="0" parTransId="{A5287121-3C56-474F-867A-484B990165F8}" sibTransId="{C77515B0-4877-4117-9F74-F2677B2E8406}"/>
    <dgm:cxn modelId="{B259F301-1DDA-4905-A20E-532D3C27D4A6}" srcId="{ACCAD769-6B1B-42FC-8587-F0B023EA5AFD}" destId="{7501FD96-7D69-44DA-AE31-39836855A7CD}" srcOrd="1" destOrd="0" parTransId="{FAAFFFF1-A231-4461-ACE0-A4B84066012B}" sibTransId="{64F09226-A01C-42CA-850B-686C28F7C4F2}"/>
    <dgm:cxn modelId="{26546C84-6DC7-47E2-BC9D-9DBF29079B8D}" type="presParOf" srcId="{77FA0952-E850-4C58-A0C4-79427A6F161D}" destId="{578383B5-BE13-4D6F-98E6-AD3864C641F9}" srcOrd="0" destOrd="0" presId="urn:microsoft.com/office/officeart/2005/8/layout/hList1"/>
    <dgm:cxn modelId="{6017B328-C929-4D98-ABEA-1A8E60ED81EC}" type="presParOf" srcId="{578383B5-BE13-4D6F-98E6-AD3864C641F9}" destId="{B0298E7F-3675-4DC9-8DCF-00854EE096F9}" srcOrd="0" destOrd="0" presId="urn:microsoft.com/office/officeart/2005/8/layout/hList1"/>
    <dgm:cxn modelId="{65547CE4-EAD3-47F9-871D-CB6783950468}" type="presParOf" srcId="{578383B5-BE13-4D6F-98E6-AD3864C641F9}" destId="{EC5C66E5-FFAD-4311-AB3D-54B71D2A6790}" srcOrd="1" destOrd="0" presId="urn:microsoft.com/office/officeart/2005/8/layout/hList1"/>
    <dgm:cxn modelId="{4E6D9939-402C-469A-822C-13BCF84D89E7}" type="presParOf" srcId="{77FA0952-E850-4C58-A0C4-79427A6F161D}" destId="{704B5509-E22E-4C3C-B1FD-7BA4B05DA480}" srcOrd="1" destOrd="0" presId="urn:microsoft.com/office/officeart/2005/8/layout/hList1"/>
    <dgm:cxn modelId="{67550C56-8503-4CE4-9539-2A22F2CD4D9E}" type="presParOf" srcId="{77FA0952-E850-4C58-A0C4-79427A6F161D}" destId="{B84D3EDC-C369-413D-9ACE-70123D3DB024}" srcOrd="2" destOrd="0" presId="urn:microsoft.com/office/officeart/2005/8/layout/hList1"/>
    <dgm:cxn modelId="{BCADACD3-C927-4CBB-8AE5-8EFAB968EB9A}" type="presParOf" srcId="{B84D3EDC-C369-413D-9ACE-70123D3DB024}" destId="{0EF81752-E44D-4693-98B1-11517470CA1E}" srcOrd="0" destOrd="0" presId="urn:microsoft.com/office/officeart/2005/8/layout/hList1"/>
    <dgm:cxn modelId="{E8B867D3-187B-4703-B1BF-973EEAAF9A17}" type="presParOf" srcId="{B84D3EDC-C369-413D-9ACE-70123D3DB024}" destId="{EFE13919-717F-4884-BA7E-3BF4BA82E1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55886D-CD45-462F-B958-A144E4A8754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9035DE2-C93E-469A-8C78-7B508AFC18EA}">
      <dgm:prSet custT="1"/>
      <dgm:spPr/>
      <dgm:t>
        <a:bodyPr/>
        <a:lstStyle/>
        <a:p>
          <a:pPr rtl="0"/>
          <a:r>
            <a:rPr lang="en-US" sz="1800" dirty="0" smtClean="0">
              <a:latin typeface="Calibri" panose="020F0502020204030204" pitchFamily="34" charset="0"/>
            </a:rPr>
            <a:t>Any person that provides </a:t>
          </a:r>
          <a:r>
            <a:rPr lang="en-US" sz="1800" b="1" dirty="0" smtClean="0">
              <a:latin typeface="Calibri" panose="020F0502020204030204" pitchFamily="34" charset="0"/>
            </a:rPr>
            <a:t>minimum essential coverage </a:t>
          </a:r>
          <a:r>
            <a:rPr lang="en-US" sz="1800" dirty="0" smtClean="0">
              <a:latin typeface="Calibri" panose="020F0502020204030204" pitchFamily="34" charset="0"/>
            </a:rPr>
            <a:t>to an individual:</a:t>
          </a:r>
          <a:endParaRPr lang="en-US" sz="1800" dirty="0">
            <a:latin typeface="Calibri" panose="020F0502020204030204" pitchFamily="34" charset="0"/>
          </a:endParaRPr>
        </a:p>
      </dgm:t>
    </dgm:pt>
    <dgm:pt modelId="{ADAED7BB-70BF-4D0B-9240-26290C495EF2}" type="parTrans" cxnId="{E9E297D4-293A-4126-B497-ED5E83E46FC1}">
      <dgm:prSet/>
      <dgm:spPr/>
      <dgm:t>
        <a:bodyPr/>
        <a:lstStyle/>
        <a:p>
          <a:endParaRPr lang="en-US" sz="1400">
            <a:latin typeface="Calibri" panose="020F0502020204030204" pitchFamily="34" charset="0"/>
          </a:endParaRPr>
        </a:p>
      </dgm:t>
    </dgm:pt>
    <dgm:pt modelId="{E2435B09-2AE4-4563-9A4B-00661A098389}" type="sibTrans" cxnId="{E9E297D4-293A-4126-B497-ED5E83E46FC1}">
      <dgm:prSet/>
      <dgm:spPr/>
      <dgm:t>
        <a:bodyPr/>
        <a:lstStyle/>
        <a:p>
          <a:endParaRPr lang="en-US" sz="1400">
            <a:latin typeface="Calibri" panose="020F0502020204030204" pitchFamily="34" charset="0"/>
          </a:endParaRPr>
        </a:p>
      </dgm:t>
    </dgm:pt>
    <dgm:pt modelId="{FFEF6680-8C14-4ED9-942E-F7CDBE6FA29A}">
      <dgm:prSet custT="1"/>
      <dgm:spPr/>
      <dgm:t>
        <a:bodyPr/>
        <a:lstStyle/>
        <a:p>
          <a:pPr rtl="0"/>
          <a:r>
            <a:rPr lang="en-US" sz="1600" b="1" dirty="0" smtClean="0">
              <a:latin typeface="Calibri" panose="020F0502020204030204" pitchFamily="34" charset="0"/>
            </a:rPr>
            <a:t>Government-sponsored programs</a:t>
          </a:r>
          <a:r>
            <a:rPr lang="en-US" sz="1600" dirty="0" smtClean="0">
              <a:latin typeface="Calibri" panose="020F0502020204030204" pitchFamily="34" charset="0"/>
            </a:rPr>
            <a:t>: the executive department or agency of a governmental unit that provides coverage under the government-sponsored program</a:t>
          </a:r>
          <a:endParaRPr lang="en-US" sz="1600" dirty="0">
            <a:latin typeface="Calibri" panose="020F0502020204030204" pitchFamily="34" charset="0"/>
          </a:endParaRPr>
        </a:p>
      </dgm:t>
    </dgm:pt>
    <dgm:pt modelId="{494ABCFF-E8D4-4E3C-AA95-D8A443E20B7A}" type="parTrans" cxnId="{650B04B3-0A2C-4664-A2B8-3931EC94FA92}">
      <dgm:prSet/>
      <dgm:spPr/>
      <dgm:t>
        <a:bodyPr/>
        <a:lstStyle/>
        <a:p>
          <a:endParaRPr lang="en-US" sz="1400">
            <a:latin typeface="Calibri" panose="020F0502020204030204" pitchFamily="34" charset="0"/>
          </a:endParaRPr>
        </a:p>
      </dgm:t>
    </dgm:pt>
    <dgm:pt modelId="{5DDBD6EE-86DB-467B-A03B-7D47FDE71BF1}" type="sibTrans" cxnId="{650B04B3-0A2C-4664-A2B8-3931EC94FA92}">
      <dgm:prSet/>
      <dgm:spPr/>
      <dgm:t>
        <a:bodyPr/>
        <a:lstStyle/>
        <a:p>
          <a:endParaRPr lang="en-US" sz="1400">
            <a:latin typeface="Calibri" panose="020F0502020204030204" pitchFamily="34" charset="0"/>
          </a:endParaRPr>
        </a:p>
      </dgm:t>
    </dgm:pt>
    <dgm:pt modelId="{74B90102-E11A-488B-8654-0136A7B26FCC}">
      <dgm:prSet custT="1"/>
      <dgm:spPr/>
      <dgm:t>
        <a:bodyPr/>
        <a:lstStyle/>
        <a:p>
          <a:pPr rtl="0"/>
          <a:r>
            <a:rPr lang="en-US" sz="1600" b="1" dirty="0" smtClean="0">
              <a:latin typeface="Calibri" panose="020F0502020204030204" pitchFamily="34" charset="0"/>
            </a:rPr>
            <a:t>Insured plans</a:t>
          </a:r>
          <a:r>
            <a:rPr lang="en-US" sz="1600" dirty="0" smtClean="0">
              <a:latin typeface="Calibri" panose="020F0502020204030204" pitchFamily="34" charset="0"/>
            </a:rPr>
            <a:t>: the health insurance issuer (not the employer)</a:t>
          </a:r>
          <a:endParaRPr lang="en-US" sz="1600" dirty="0">
            <a:latin typeface="Calibri" panose="020F0502020204030204" pitchFamily="34" charset="0"/>
          </a:endParaRPr>
        </a:p>
      </dgm:t>
    </dgm:pt>
    <dgm:pt modelId="{1CD15A73-3BD6-4911-A057-078914CDDD90}" type="parTrans" cxnId="{CCE2B8A5-CDFB-49B7-9DF4-042B9E789D93}">
      <dgm:prSet/>
      <dgm:spPr/>
      <dgm:t>
        <a:bodyPr/>
        <a:lstStyle/>
        <a:p>
          <a:endParaRPr lang="en-US" sz="1400">
            <a:latin typeface="Calibri" panose="020F0502020204030204" pitchFamily="34" charset="0"/>
          </a:endParaRPr>
        </a:p>
      </dgm:t>
    </dgm:pt>
    <dgm:pt modelId="{94D40505-B303-4AE8-979E-DAB0F754C8B0}" type="sibTrans" cxnId="{CCE2B8A5-CDFB-49B7-9DF4-042B9E789D93}">
      <dgm:prSet/>
      <dgm:spPr/>
      <dgm:t>
        <a:bodyPr/>
        <a:lstStyle/>
        <a:p>
          <a:endParaRPr lang="en-US" sz="1400">
            <a:latin typeface="Calibri" panose="020F0502020204030204" pitchFamily="34" charset="0"/>
          </a:endParaRPr>
        </a:p>
      </dgm:t>
    </dgm:pt>
    <dgm:pt modelId="{35A46C3A-721A-4863-849C-12B27C901630}">
      <dgm:prSet custT="1"/>
      <dgm:spPr/>
      <dgm:t>
        <a:bodyPr/>
        <a:lstStyle/>
        <a:p>
          <a:pPr rtl="0"/>
          <a:r>
            <a:rPr lang="en-US" sz="1600" b="1" dirty="0" smtClean="0">
              <a:latin typeface="Calibri" panose="020F0502020204030204" pitchFamily="34" charset="0"/>
            </a:rPr>
            <a:t>Self-insured group health plans</a:t>
          </a:r>
          <a:r>
            <a:rPr lang="en-US" sz="1600" dirty="0" smtClean="0">
              <a:latin typeface="Calibri" panose="020F0502020204030204" pitchFamily="34" charset="0"/>
            </a:rPr>
            <a:t>: the plan sponsor</a:t>
          </a:r>
          <a:endParaRPr lang="en-US" sz="1600" dirty="0">
            <a:latin typeface="Calibri" panose="020F0502020204030204" pitchFamily="34" charset="0"/>
          </a:endParaRPr>
        </a:p>
      </dgm:t>
    </dgm:pt>
    <dgm:pt modelId="{741E21B6-7DD0-4A78-9298-19B7B14548F0}" type="parTrans" cxnId="{837BB64A-A42D-47B9-B381-F5CD4C4AA331}">
      <dgm:prSet/>
      <dgm:spPr/>
      <dgm:t>
        <a:bodyPr/>
        <a:lstStyle/>
        <a:p>
          <a:endParaRPr lang="en-US" sz="1400">
            <a:latin typeface="Calibri" panose="020F0502020204030204" pitchFamily="34" charset="0"/>
          </a:endParaRPr>
        </a:p>
      </dgm:t>
    </dgm:pt>
    <dgm:pt modelId="{2D111767-9E0A-4F9F-BE31-7B944D52EC34}" type="sibTrans" cxnId="{837BB64A-A42D-47B9-B381-F5CD4C4AA331}">
      <dgm:prSet/>
      <dgm:spPr/>
      <dgm:t>
        <a:bodyPr/>
        <a:lstStyle/>
        <a:p>
          <a:endParaRPr lang="en-US" sz="1400">
            <a:latin typeface="Calibri" panose="020F0502020204030204" pitchFamily="34" charset="0"/>
          </a:endParaRPr>
        </a:p>
      </dgm:t>
    </dgm:pt>
    <dgm:pt modelId="{9CC12335-D2F2-433C-BD32-A370832B121E}" type="pres">
      <dgm:prSet presAssocID="{0D55886D-CD45-462F-B958-A144E4A87540}" presName="linear" presStyleCnt="0">
        <dgm:presLayoutVars>
          <dgm:dir/>
          <dgm:animLvl val="lvl"/>
          <dgm:resizeHandles val="exact"/>
        </dgm:presLayoutVars>
      </dgm:prSet>
      <dgm:spPr/>
      <dgm:t>
        <a:bodyPr/>
        <a:lstStyle/>
        <a:p>
          <a:endParaRPr lang="en-US"/>
        </a:p>
      </dgm:t>
    </dgm:pt>
    <dgm:pt modelId="{A040ACEE-90CF-4AB3-A23A-ED7E5BE154B6}" type="pres">
      <dgm:prSet presAssocID="{19035DE2-C93E-469A-8C78-7B508AFC18EA}" presName="parentLin" presStyleCnt="0"/>
      <dgm:spPr/>
      <dgm:t>
        <a:bodyPr/>
        <a:lstStyle/>
        <a:p>
          <a:endParaRPr lang="en-US"/>
        </a:p>
      </dgm:t>
    </dgm:pt>
    <dgm:pt modelId="{D596185B-F7D3-4D14-B75F-F4B0092DC3C0}" type="pres">
      <dgm:prSet presAssocID="{19035DE2-C93E-469A-8C78-7B508AFC18EA}" presName="parentLeftMargin" presStyleLbl="node1" presStyleIdx="0" presStyleCnt="1"/>
      <dgm:spPr/>
      <dgm:t>
        <a:bodyPr/>
        <a:lstStyle/>
        <a:p>
          <a:endParaRPr lang="en-US"/>
        </a:p>
      </dgm:t>
    </dgm:pt>
    <dgm:pt modelId="{5EAB3F44-096D-4E91-ABCD-4A14DB2282BF}" type="pres">
      <dgm:prSet presAssocID="{19035DE2-C93E-469A-8C78-7B508AFC18EA}" presName="parentText" presStyleLbl="node1" presStyleIdx="0" presStyleCnt="1" custScaleX="118637" custScaleY="30143" custLinFactNeighborX="-63636" custLinFactNeighborY="-25801">
        <dgm:presLayoutVars>
          <dgm:chMax val="0"/>
          <dgm:bulletEnabled val="1"/>
        </dgm:presLayoutVars>
      </dgm:prSet>
      <dgm:spPr/>
      <dgm:t>
        <a:bodyPr/>
        <a:lstStyle/>
        <a:p>
          <a:endParaRPr lang="en-US"/>
        </a:p>
      </dgm:t>
    </dgm:pt>
    <dgm:pt modelId="{F742A612-DEE5-4748-8AAD-A40F0E42856C}" type="pres">
      <dgm:prSet presAssocID="{19035DE2-C93E-469A-8C78-7B508AFC18EA}" presName="negativeSpace" presStyleCnt="0"/>
      <dgm:spPr/>
      <dgm:t>
        <a:bodyPr/>
        <a:lstStyle/>
        <a:p>
          <a:endParaRPr lang="en-US"/>
        </a:p>
      </dgm:t>
    </dgm:pt>
    <dgm:pt modelId="{5D1856BC-4D9C-482E-B27D-070B5CCCD09E}" type="pres">
      <dgm:prSet presAssocID="{19035DE2-C93E-469A-8C78-7B508AFC18EA}" presName="childText" presStyleLbl="conFgAcc1" presStyleIdx="0" presStyleCnt="1" custScaleY="62759" custLinFactNeighborX="-287" custLinFactNeighborY="20165">
        <dgm:presLayoutVars>
          <dgm:bulletEnabled val="1"/>
        </dgm:presLayoutVars>
      </dgm:prSet>
      <dgm:spPr/>
      <dgm:t>
        <a:bodyPr/>
        <a:lstStyle/>
        <a:p>
          <a:endParaRPr lang="en-US"/>
        </a:p>
      </dgm:t>
    </dgm:pt>
  </dgm:ptLst>
  <dgm:cxnLst>
    <dgm:cxn modelId="{16EF8057-5AE7-4372-9DC3-6AC9CEAD90C9}" type="presOf" srcId="{19035DE2-C93E-469A-8C78-7B508AFC18EA}" destId="{5EAB3F44-096D-4E91-ABCD-4A14DB2282BF}" srcOrd="1" destOrd="0" presId="urn:microsoft.com/office/officeart/2005/8/layout/list1"/>
    <dgm:cxn modelId="{EBF03CFB-05BC-41BA-AB4E-76BD09E3A951}" type="presOf" srcId="{35A46C3A-721A-4863-849C-12B27C901630}" destId="{5D1856BC-4D9C-482E-B27D-070B5CCCD09E}" srcOrd="0" destOrd="1" presId="urn:microsoft.com/office/officeart/2005/8/layout/list1"/>
    <dgm:cxn modelId="{CCE2B8A5-CDFB-49B7-9DF4-042B9E789D93}" srcId="{19035DE2-C93E-469A-8C78-7B508AFC18EA}" destId="{74B90102-E11A-488B-8654-0136A7B26FCC}" srcOrd="0" destOrd="0" parTransId="{1CD15A73-3BD6-4911-A057-078914CDDD90}" sibTransId="{94D40505-B303-4AE8-979E-DAB0F754C8B0}"/>
    <dgm:cxn modelId="{837BB64A-A42D-47B9-B381-F5CD4C4AA331}" srcId="{19035DE2-C93E-469A-8C78-7B508AFC18EA}" destId="{35A46C3A-721A-4863-849C-12B27C901630}" srcOrd="1" destOrd="0" parTransId="{741E21B6-7DD0-4A78-9298-19B7B14548F0}" sibTransId="{2D111767-9E0A-4F9F-BE31-7B944D52EC34}"/>
    <dgm:cxn modelId="{15A57CD1-5FCB-4EB2-B551-F69678D521E6}" type="presOf" srcId="{FFEF6680-8C14-4ED9-942E-F7CDBE6FA29A}" destId="{5D1856BC-4D9C-482E-B27D-070B5CCCD09E}" srcOrd="0" destOrd="2" presId="urn:microsoft.com/office/officeart/2005/8/layout/list1"/>
    <dgm:cxn modelId="{650B04B3-0A2C-4664-A2B8-3931EC94FA92}" srcId="{19035DE2-C93E-469A-8C78-7B508AFC18EA}" destId="{FFEF6680-8C14-4ED9-942E-F7CDBE6FA29A}" srcOrd="2" destOrd="0" parTransId="{494ABCFF-E8D4-4E3C-AA95-D8A443E20B7A}" sibTransId="{5DDBD6EE-86DB-467B-A03B-7D47FDE71BF1}"/>
    <dgm:cxn modelId="{E8FD83ED-BB8C-4A0B-BE4C-F535B23A67EC}" type="presOf" srcId="{74B90102-E11A-488B-8654-0136A7B26FCC}" destId="{5D1856BC-4D9C-482E-B27D-070B5CCCD09E}" srcOrd="0" destOrd="0" presId="urn:microsoft.com/office/officeart/2005/8/layout/list1"/>
    <dgm:cxn modelId="{E9E297D4-293A-4126-B497-ED5E83E46FC1}" srcId="{0D55886D-CD45-462F-B958-A144E4A87540}" destId="{19035DE2-C93E-469A-8C78-7B508AFC18EA}" srcOrd="0" destOrd="0" parTransId="{ADAED7BB-70BF-4D0B-9240-26290C495EF2}" sibTransId="{E2435B09-2AE4-4563-9A4B-00661A098389}"/>
    <dgm:cxn modelId="{F0D80312-9340-404B-B1B9-A9052AA3F4CA}" type="presOf" srcId="{19035DE2-C93E-469A-8C78-7B508AFC18EA}" destId="{D596185B-F7D3-4D14-B75F-F4B0092DC3C0}" srcOrd="0" destOrd="0" presId="urn:microsoft.com/office/officeart/2005/8/layout/list1"/>
    <dgm:cxn modelId="{5E40E64C-C807-4EAB-98EB-0C213BB7C14C}" type="presOf" srcId="{0D55886D-CD45-462F-B958-A144E4A87540}" destId="{9CC12335-D2F2-433C-BD32-A370832B121E}" srcOrd="0" destOrd="0" presId="urn:microsoft.com/office/officeart/2005/8/layout/list1"/>
    <dgm:cxn modelId="{4D309CE5-81D4-4164-95DC-747BD4681D64}" type="presParOf" srcId="{9CC12335-D2F2-433C-BD32-A370832B121E}" destId="{A040ACEE-90CF-4AB3-A23A-ED7E5BE154B6}" srcOrd="0" destOrd="0" presId="urn:microsoft.com/office/officeart/2005/8/layout/list1"/>
    <dgm:cxn modelId="{98CCC0DA-E053-461C-89BA-9ED2A1636F89}" type="presParOf" srcId="{A040ACEE-90CF-4AB3-A23A-ED7E5BE154B6}" destId="{D596185B-F7D3-4D14-B75F-F4B0092DC3C0}" srcOrd="0" destOrd="0" presId="urn:microsoft.com/office/officeart/2005/8/layout/list1"/>
    <dgm:cxn modelId="{3A0D87C9-392F-4AFD-8EA4-0E2C3A7E3F38}" type="presParOf" srcId="{A040ACEE-90CF-4AB3-A23A-ED7E5BE154B6}" destId="{5EAB3F44-096D-4E91-ABCD-4A14DB2282BF}" srcOrd="1" destOrd="0" presId="urn:microsoft.com/office/officeart/2005/8/layout/list1"/>
    <dgm:cxn modelId="{D83E8323-D960-48B9-A3DF-09914E304C9A}" type="presParOf" srcId="{9CC12335-D2F2-433C-BD32-A370832B121E}" destId="{F742A612-DEE5-4748-8AAD-A40F0E42856C}" srcOrd="1" destOrd="0" presId="urn:microsoft.com/office/officeart/2005/8/layout/list1"/>
    <dgm:cxn modelId="{EE2DB774-2B55-4989-A18D-66241A4900B3}" type="presParOf" srcId="{9CC12335-D2F2-433C-BD32-A370832B121E}" destId="{5D1856BC-4D9C-482E-B27D-070B5CCCD09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8CC5944-AEE9-4492-BE74-2582FDC67E66}" type="doc">
      <dgm:prSet loTypeId="urn:diagrams.loki3.com/BracketList+Icon" loCatId="list" qsTypeId="urn:microsoft.com/office/officeart/2005/8/quickstyle/simple1" qsCatId="simple" csTypeId="urn:microsoft.com/office/officeart/2005/8/colors/colorful4" csCatId="colorful" phldr="1"/>
      <dgm:spPr/>
      <dgm:t>
        <a:bodyPr/>
        <a:lstStyle/>
        <a:p>
          <a:endParaRPr lang="en-US"/>
        </a:p>
      </dgm:t>
    </dgm:pt>
    <dgm:pt modelId="{ECDA6B94-D580-4F88-8D3F-39CB86671D0F}">
      <dgm:prSet/>
      <dgm:spPr/>
      <dgm:t>
        <a:bodyPr/>
        <a:lstStyle/>
        <a:p>
          <a:pPr rtl="0"/>
          <a:r>
            <a:rPr lang="en-US" b="1" dirty="0" smtClean="0"/>
            <a:t>Eligible employer-sponsored coverage </a:t>
          </a:r>
          <a:r>
            <a:rPr lang="en-US" dirty="0" smtClean="0"/>
            <a:t>(including insured and self-insured plans, COBRA coverage and retiree coverage)</a:t>
          </a:r>
          <a:endParaRPr lang="en-US" dirty="0"/>
        </a:p>
      </dgm:t>
    </dgm:pt>
    <dgm:pt modelId="{A6778EE1-3F66-4412-8AF2-C2260F4A09E8}" type="parTrans" cxnId="{E6E57B66-0845-4DAA-BF35-8F9A7A238713}">
      <dgm:prSet/>
      <dgm:spPr/>
      <dgm:t>
        <a:bodyPr/>
        <a:lstStyle/>
        <a:p>
          <a:endParaRPr lang="en-US"/>
        </a:p>
      </dgm:t>
    </dgm:pt>
    <dgm:pt modelId="{2CAF8425-0705-4BA7-8149-DB72DD0C244F}" type="sibTrans" cxnId="{E6E57B66-0845-4DAA-BF35-8F9A7A238713}">
      <dgm:prSet/>
      <dgm:spPr/>
      <dgm:t>
        <a:bodyPr/>
        <a:lstStyle/>
        <a:p>
          <a:endParaRPr lang="en-US"/>
        </a:p>
      </dgm:t>
    </dgm:pt>
    <dgm:pt modelId="{279E96DD-631A-4D9D-8F49-47372EBED937}">
      <dgm:prSet/>
      <dgm:spPr/>
      <dgm:t>
        <a:bodyPr/>
        <a:lstStyle/>
        <a:p>
          <a:pPr rtl="0"/>
          <a:r>
            <a:rPr lang="en-US" dirty="0" smtClean="0"/>
            <a:t>MEC does NOT include:</a:t>
          </a:r>
        </a:p>
      </dgm:t>
    </dgm:pt>
    <dgm:pt modelId="{66167160-C674-4E6D-BEFA-CBF08F552CB5}" type="parTrans" cxnId="{3999D9C6-98FF-4677-89D4-FDEF619456C7}">
      <dgm:prSet/>
      <dgm:spPr/>
      <dgm:t>
        <a:bodyPr/>
        <a:lstStyle/>
        <a:p>
          <a:endParaRPr lang="en-US"/>
        </a:p>
      </dgm:t>
    </dgm:pt>
    <dgm:pt modelId="{491C098B-139E-4B97-A362-36981091444F}" type="sibTrans" cxnId="{3999D9C6-98FF-4677-89D4-FDEF619456C7}">
      <dgm:prSet/>
      <dgm:spPr/>
      <dgm:t>
        <a:bodyPr/>
        <a:lstStyle/>
        <a:p>
          <a:endParaRPr lang="en-US"/>
        </a:p>
      </dgm:t>
    </dgm:pt>
    <dgm:pt modelId="{FDA04203-F45E-4D23-90DC-22F4069D5D99}">
      <dgm:prSet/>
      <dgm:spPr/>
      <dgm:t>
        <a:bodyPr/>
        <a:lstStyle/>
        <a:p>
          <a:pPr rtl="0"/>
          <a:r>
            <a:rPr lang="en-US" b="1" dirty="0" smtClean="0"/>
            <a:t>“Supplemental coverage” </a:t>
          </a:r>
          <a:r>
            <a:rPr lang="en-US" dirty="0" smtClean="0"/>
            <a:t>such as HRAs, HSAs, coverage at on-site medical clinics or Medicare Part B</a:t>
          </a:r>
        </a:p>
      </dgm:t>
    </dgm:pt>
    <dgm:pt modelId="{2C9CE859-C588-4EF0-A1B8-F403B3C624C6}" type="parTrans" cxnId="{39EFC6AC-B6EE-4ED1-AA65-B8FD8DD89881}">
      <dgm:prSet/>
      <dgm:spPr/>
      <dgm:t>
        <a:bodyPr/>
        <a:lstStyle/>
        <a:p>
          <a:endParaRPr lang="en-US"/>
        </a:p>
      </dgm:t>
    </dgm:pt>
    <dgm:pt modelId="{B3EA1F5A-8C3A-4F89-83BA-D80D4B917BD5}" type="sibTrans" cxnId="{39EFC6AC-B6EE-4ED1-AA65-B8FD8DD89881}">
      <dgm:prSet/>
      <dgm:spPr/>
      <dgm:t>
        <a:bodyPr/>
        <a:lstStyle/>
        <a:p>
          <a:endParaRPr lang="en-US"/>
        </a:p>
      </dgm:t>
    </dgm:pt>
    <dgm:pt modelId="{AE046AD6-7268-4EFE-8074-FB86C5B11898}">
      <dgm:prSet/>
      <dgm:spPr/>
      <dgm:t>
        <a:bodyPr/>
        <a:lstStyle/>
        <a:p>
          <a:pPr rtl="0"/>
          <a:r>
            <a:rPr lang="en-US" dirty="0" smtClean="0"/>
            <a:t>Minimum Essential Coverage:</a:t>
          </a:r>
          <a:endParaRPr lang="en-US" dirty="0"/>
        </a:p>
      </dgm:t>
    </dgm:pt>
    <dgm:pt modelId="{4CF44579-0427-4D01-AD70-14CFB5D2BC79}" type="parTrans" cxnId="{C051B441-BD97-4798-A101-20E0DC415349}">
      <dgm:prSet/>
      <dgm:spPr/>
      <dgm:t>
        <a:bodyPr/>
        <a:lstStyle/>
        <a:p>
          <a:endParaRPr lang="en-US"/>
        </a:p>
      </dgm:t>
    </dgm:pt>
    <dgm:pt modelId="{A9B5D2B5-D89D-4909-BE4E-E9CAF19A3DA2}" type="sibTrans" cxnId="{C051B441-BD97-4798-A101-20E0DC415349}">
      <dgm:prSet/>
      <dgm:spPr/>
      <dgm:t>
        <a:bodyPr/>
        <a:lstStyle/>
        <a:p>
          <a:endParaRPr lang="en-US"/>
        </a:p>
      </dgm:t>
    </dgm:pt>
    <dgm:pt modelId="{1885D0EE-C8C3-4C0E-8F68-06C5B31AC215}">
      <dgm:prSet/>
      <dgm:spPr/>
      <dgm:t>
        <a:bodyPr/>
        <a:lstStyle/>
        <a:p>
          <a:pPr rtl="0"/>
          <a:r>
            <a:rPr lang="en-US" b="1" dirty="0" smtClean="0"/>
            <a:t>Individual health coverage </a:t>
          </a:r>
          <a:r>
            <a:rPr lang="en-US" dirty="0" smtClean="0"/>
            <a:t>(including Exchange/Marketplace plans)</a:t>
          </a:r>
          <a:endParaRPr lang="en-US" dirty="0"/>
        </a:p>
      </dgm:t>
    </dgm:pt>
    <dgm:pt modelId="{CFE6B7CB-E532-408A-A28F-07E49B6010C1}" type="parTrans" cxnId="{5C8B4A84-7DB2-43B4-8C9B-7DDF2578B473}">
      <dgm:prSet/>
      <dgm:spPr/>
      <dgm:t>
        <a:bodyPr/>
        <a:lstStyle/>
        <a:p>
          <a:endParaRPr lang="en-US"/>
        </a:p>
      </dgm:t>
    </dgm:pt>
    <dgm:pt modelId="{48CA5986-971C-46B5-BDEC-398739EDE996}" type="sibTrans" cxnId="{5C8B4A84-7DB2-43B4-8C9B-7DDF2578B473}">
      <dgm:prSet/>
      <dgm:spPr/>
      <dgm:t>
        <a:bodyPr/>
        <a:lstStyle/>
        <a:p>
          <a:endParaRPr lang="en-US"/>
        </a:p>
      </dgm:t>
    </dgm:pt>
    <dgm:pt modelId="{39C09B77-7E19-4657-A7E9-FE81C17587FD}">
      <dgm:prSet/>
      <dgm:spPr/>
      <dgm:t>
        <a:bodyPr/>
        <a:lstStyle/>
        <a:p>
          <a:pPr rtl="0"/>
          <a:r>
            <a:rPr lang="en-US" b="1" dirty="0" smtClean="0"/>
            <a:t>Government programs </a:t>
          </a:r>
          <a:r>
            <a:rPr lang="en-US" dirty="0" smtClean="0"/>
            <a:t>(including Medicare Part A, Medicaid, CHIP and TRICARE coverage)</a:t>
          </a:r>
          <a:endParaRPr lang="en-US" dirty="0"/>
        </a:p>
      </dgm:t>
    </dgm:pt>
    <dgm:pt modelId="{698BBE40-A211-4833-AAC1-B8369C25D3A4}" type="parTrans" cxnId="{DD3999F5-1059-4F60-BB1C-884BEA8F2721}">
      <dgm:prSet/>
      <dgm:spPr/>
      <dgm:t>
        <a:bodyPr/>
        <a:lstStyle/>
        <a:p>
          <a:endParaRPr lang="en-US"/>
        </a:p>
      </dgm:t>
    </dgm:pt>
    <dgm:pt modelId="{FDA6CB42-A065-4619-BEEC-DAE820936739}" type="sibTrans" cxnId="{DD3999F5-1059-4F60-BB1C-884BEA8F2721}">
      <dgm:prSet/>
      <dgm:spPr/>
      <dgm:t>
        <a:bodyPr/>
        <a:lstStyle/>
        <a:p>
          <a:endParaRPr lang="en-US"/>
        </a:p>
      </dgm:t>
    </dgm:pt>
    <dgm:pt modelId="{C88768DF-C2EE-4398-B5A0-D81966B64F2E}" type="pres">
      <dgm:prSet presAssocID="{98CC5944-AEE9-4492-BE74-2582FDC67E66}" presName="Name0" presStyleCnt="0">
        <dgm:presLayoutVars>
          <dgm:dir/>
          <dgm:animLvl val="lvl"/>
          <dgm:resizeHandles val="exact"/>
        </dgm:presLayoutVars>
      </dgm:prSet>
      <dgm:spPr/>
      <dgm:t>
        <a:bodyPr/>
        <a:lstStyle/>
        <a:p>
          <a:endParaRPr lang="en-US"/>
        </a:p>
      </dgm:t>
    </dgm:pt>
    <dgm:pt modelId="{3D347E7E-5497-4366-8CA5-73030E17BD1F}" type="pres">
      <dgm:prSet presAssocID="{AE046AD6-7268-4EFE-8074-FB86C5B11898}" presName="linNode" presStyleCnt="0"/>
      <dgm:spPr/>
    </dgm:pt>
    <dgm:pt modelId="{61F2A6B7-42C1-4146-B8D4-BED0903700C5}" type="pres">
      <dgm:prSet presAssocID="{AE046AD6-7268-4EFE-8074-FB86C5B11898}" presName="parTx" presStyleLbl="revTx" presStyleIdx="0" presStyleCnt="2">
        <dgm:presLayoutVars>
          <dgm:chMax val="1"/>
          <dgm:bulletEnabled val="1"/>
        </dgm:presLayoutVars>
      </dgm:prSet>
      <dgm:spPr/>
      <dgm:t>
        <a:bodyPr/>
        <a:lstStyle/>
        <a:p>
          <a:endParaRPr lang="en-US"/>
        </a:p>
      </dgm:t>
    </dgm:pt>
    <dgm:pt modelId="{3BB96704-5701-42AB-8CB9-0B4A8766F721}" type="pres">
      <dgm:prSet presAssocID="{AE046AD6-7268-4EFE-8074-FB86C5B11898}" presName="bracket" presStyleLbl="parChTrans1D1" presStyleIdx="0" presStyleCnt="2"/>
      <dgm:spPr/>
    </dgm:pt>
    <dgm:pt modelId="{9A28D60F-8169-4BA7-B437-DBE1201EA02C}" type="pres">
      <dgm:prSet presAssocID="{AE046AD6-7268-4EFE-8074-FB86C5B11898}" presName="spH" presStyleCnt="0"/>
      <dgm:spPr/>
    </dgm:pt>
    <dgm:pt modelId="{AC5FC9FC-B1B7-4A6C-9C32-4BE7E9FF6D4A}" type="pres">
      <dgm:prSet presAssocID="{AE046AD6-7268-4EFE-8074-FB86C5B11898}" presName="desTx" presStyleLbl="node1" presStyleIdx="0" presStyleCnt="2">
        <dgm:presLayoutVars>
          <dgm:bulletEnabled val="1"/>
        </dgm:presLayoutVars>
      </dgm:prSet>
      <dgm:spPr/>
      <dgm:t>
        <a:bodyPr/>
        <a:lstStyle/>
        <a:p>
          <a:endParaRPr lang="en-US"/>
        </a:p>
      </dgm:t>
    </dgm:pt>
    <dgm:pt modelId="{F0E4FD07-B92D-4CB2-B278-BF4F69951B39}" type="pres">
      <dgm:prSet presAssocID="{A9B5D2B5-D89D-4909-BE4E-E9CAF19A3DA2}" presName="spV" presStyleCnt="0"/>
      <dgm:spPr/>
    </dgm:pt>
    <dgm:pt modelId="{02050682-3BEF-4C29-B7E3-DA5299FFC057}" type="pres">
      <dgm:prSet presAssocID="{279E96DD-631A-4D9D-8F49-47372EBED937}" presName="linNode" presStyleCnt="0"/>
      <dgm:spPr/>
    </dgm:pt>
    <dgm:pt modelId="{AFD85139-9B9F-45B9-9A26-AA757EC57B8F}" type="pres">
      <dgm:prSet presAssocID="{279E96DD-631A-4D9D-8F49-47372EBED937}" presName="parTx" presStyleLbl="revTx" presStyleIdx="1" presStyleCnt="2">
        <dgm:presLayoutVars>
          <dgm:chMax val="1"/>
          <dgm:bulletEnabled val="1"/>
        </dgm:presLayoutVars>
      </dgm:prSet>
      <dgm:spPr/>
      <dgm:t>
        <a:bodyPr/>
        <a:lstStyle/>
        <a:p>
          <a:endParaRPr lang="en-US"/>
        </a:p>
      </dgm:t>
    </dgm:pt>
    <dgm:pt modelId="{FF3596A4-B77A-44F8-96D8-C7CF864F392E}" type="pres">
      <dgm:prSet presAssocID="{279E96DD-631A-4D9D-8F49-47372EBED937}" presName="bracket" presStyleLbl="parChTrans1D1" presStyleIdx="1" presStyleCnt="2" custScaleY="113012"/>
      <dgm:spPr>
        <a:ln>
          <a:solidFill>
            <a:schemeClr val="accent5"/>
          </a:solidFill>
        </a:ln>
      </dgm:spPr>
      <dgm:t>
        <a:bodyPr/>
        <a:lstStyle/>
        <a:p>
          <a:endParaRPr lang="en-US"/>
        </a:p>
      </dgm:t>
    </dgm:pt>
    <dgm:pt modelId="{FC66BFD9-9E5B-4D58-85CE-64EA2AC7C9D5}" type="pres">
      <dgm:prSet presAssocID="{279E96DD-631A-4D9D-8F49-47372EBED937}" presName="spH" presStyleCnt="0"/>
      <dgm:spPr/>
    </dgm:pt>
    <dgm:pt modelId="{608D6E6A-3ABC-4507-9D94-C2E80B51C0E7}" type="pres">
      <dgm:prSet presAssocID="{279E96DD-631A-4D9D-8F49-47372EBED937}" presName="desTx" presStyleLbl="node1" presStyleIdx="1" presStyleCnt="2" custScaleY="113012">
        <dgm:presLayoutVars>
          <dgm:bulletEnabled val="1"/>
        </dgm:presLayoutVars>
      </dgm:prSet>
      <dgm:spPr/>
      <dgm:t>
        <a:bodyPr/>
        <a:lstStyle/>
        <a:p>
          <a:endParaRPr lang="en-US"/>
        </a:p>
      </dgm:t>
    </dgm:pt>
  </dgm:ptLst>
  <dgm:cxnLst>
    <dgm:cxn modelId="{3999D9C6-98FF-4677-89D4-FDEF619456C7}" srcId="{98CC5944-AEE9-4492-BE74-2582FDC67E66}" destId="{279E96DD-631A-4D9D-8F49-47372EBED937}" srcOrd="1" destOrd="0" parTransId="{66167160-C674-4E6D-BEFA-CBF08F552CB5}" sibTransId="{491C098B-139E-4B97-A362-36981091444F}"/>
    <dgm:cxn modelId="{A9014927-BD02-4E29-9BE0-7F8F25BF31EF}" type="presOf" srcId="{39C09B77-7E19-4657-A7E9-FE81C17587FD}" destId="{AC5FC9FC-B1B7-4A6C-9C32-4BE7E9FF6D4A}" srcOrd="0" destOrd="2" presId="urn:diagrams.loki3.com/BracketList+Icon"/>
    <dgm:cxn modelId="{4BECEF37-6EAD-4906-B2C1-27230C058F95}" type="presOf" srcId="{AE046AD6-7268-4EFE-8074-FB86C5B11898}" destId="{61F2A6B7-42C1-4146-B8D4-BED0903700C5}" srcOrd="0" destOrd="0" presId="urn:diagrams.loki3.com/BracketList+Icon"/>
    <dgm:cxn modelId="{E6E57B66-0845-4DAA-BF35-8F9A7A238713}" srcId="{AE046AD6-7268-4EFE-8074-FB86C5B11898}" destId="{ECDA6B94-D580-4F88-8D3F-39CB86671D0F}" srcOrd="0" destOrd="0" parTransId="{A6778EE1-3F66-4412-8AF2-C2260F4A09E8}" sibTransId="{2CAF8425-0705-4BA7-8149-DB72DD0C244F}"/>
    <dgm:cxn modelId="{D16945C2-F0C3-4298-B66E-07FCE226A103}" type="presOf" srcId="{279E96DD-631A-4D9D-8F49-47372EBED937}" destId="{AFD85139-9B9F-45B9-9A26-AA757EC57B8F}" srcOrd="0" destOrd="0" presId="urn:diagrams.loki3.com/BracketList+Icon"/>
    <dgm:cxn modelId="{03E1862F-FBCB-4DBB-A95B-1BEE453A45D7}" type="presOf" srcId="{FDA04203-F45E-4D23-90DC-22F4069D5D99}" destId="{608D6E6A-3ABC-4507-9D94-C2E80B51C0E7}" srcOrd="0" destOrd="0" presId="urn:diagrams.loki3.com/BracketList+Icon"/>
    <dgm:cxn modelId="{9AFB6461-474A-455D-B2D9-9C81DE4D3C82}" type="presOf" srcId="{1885D0EE-C8C3-4C0E-8F68-06C5B31AC215}" destId="{AC5FC9FC-B1B7-4A6C-9C32-4BE7E9FF6D4A}" srcOrd="0" destOrd="1" presId="urn:diagrams.loki3.com/BracketList+Icon"/>
    <dgm:cxn modelId="{39EFC6AC-B6EE-4ED1-AA65-B8FD8DD89881}" srcId="{279E96DD-631A-4D9D-8F49-47372EBED937}" destId="{FDA04203-F45E-4D23-90DC-22F4069D5D99}" srcOrd="0" destOrd="0" parTransId="{2C9CE859-C588-4EF0-A1B8-F403B3C624C6}" sibTransId="{B3EA1F5A-8C3A-4F89-83BA-D80D4B917BD5}"/>
    <dgm:cxn modelId="{5C8B4A84-7DB2-43B4-8C9B-7DDF2578B473}" srcId="{AE046AD6-7268-4EFE-8074-FB86C5B11898}" destId="{1885D0EE-C8C3-4C0E-8F68-06C5B31AC215}" srcOrd="1" destOrd="0" parTransId="{CFE6B7CB-E532-408A-A28F-07E49B6010C1}" sibTransId="{48CA5986-971C-46B5-BDEC-398739EDE996}"/>
    <dgm:cxn modelId="{781BDCF1-11E5-407F-9656-0CB0986D080B}" type="presOf" srcId="{ECDA6B94-D580-4F88-8D3F-39CB86671D0F}" destId="{AC5FC9FC-B1B7-4A6C-9C32-4BE7E9FF6D4A}" srcOrd="0" destOrd="0" presId="urn:diagrams.loki3.com/BracketList+Icon"/>
    <dgm:cxn modelId="{3F7350C1-3827-4855-9043-F984F5088B45}" type="presOf" srcId="{98CC5944-AEE9-4492-BE74-2582FDC67E66}" destId="{C88768DF-C2EE-4398-B5A0-D81966B64F2E}" srcOrd="0" destOrd="0" presId="urn:diagrams.loki3.com/BracketList+Icon"/>
    <dgm:cxn modelId="{DD3999F5-1059-4F60-BB1C-884BEA8F2721}" srcId="{AE046AD6-7268-4EFE-8074-FB86C5B11898}" destId="{39C09B77-7E19-4657-A7E9-FE81C17587FD}" srcOrd="2" destOrd="0" parTransId="{698BBE40-A211-4833-AAC1-B8369C25D3A4}" sibTransId="{FDA6CB42-A065-4619-BEEC-DAE820936739}"/>
    <dgm:cxn modelId="{C051B441-BD97-4798-A101-20E0DC415349}" srcId="{98CC5944-AEE9-4492-BE74-2582FDC67E66}" destId="{AE046AD6-7268-4EFE-8074-FB86C5B11898}" srcOrd="0" destOrd="0" parTransId="{4CF44579-0427-4D01-AD70-14CFB5D2BC79}" sibTransId="{A9B5D2B5-D89D-4909-BE4E-E9CAF19A3DA2}"/>
    <dgm:cxn modelId="{6F513C12-E5A2-40F2-9777-D81E7433B353}" type="presParOf" srcId="{C88768DF-C2EE-4398-B5A0-D81966B64F2E}" destId="{3D347E7E-5497-4366-8CA5-73030E17BD1F}" srcOrd="0" destOrd="0" presId="urn:diagrams.loki3.com/BracketList+Icon"/>
    <dgm:cxn modelId="{E720BF1B-69BB-4BC6-9E3A-F43DE630693F}" type="presParOf" srcId="{3D347E7E-5497-4366-8CA5-73030E17BD1F}" destId="{61F2A6B7-42C1-4146-B8D4-BED0903700C5}" srcOrd="0" destOrd="0" presId="urn:diagrams.loki3.com/BracketList+Icon"/>
    <dgm:cxn modelId="{5B7267BD-5FBB-4E87-9839-7D04BE25EB08}" type="presParOf" srcId="{3D347E7E-5497-4366-8CA5-73030E17BD1F}" destId="{3BB96704-5701-42AB-8CB9-0B4A8766F721}" srcOrd="1" destOrd="0" presId="urn:diagrams.loki3.com/BracketList+Icon"/>
    <dgm:cxn modelId="{56EEE7AF-1CB9-4686-A489-FC7A26F23DD8}" type="presParOf" srcId="{3D347E7E-5497-4366-8CA5-73030E17BD1F}" destId="{9A28D60F-8169-4BA7-B437-DBE1201EA02C}" srcOrd="2" destOrd="0" presId="urn:diagrams.loki3.com/BracketList+Icon"/>
    <dgm:cxn modelId="{A4643E5B-4A73-402A-BD4E-244CC90860BC}" type="presParOf" srcId="{3D347E7E-5497-4366-8CA5-73030E17BD1F}" destId="{AC5FC9FC-B1B7-4A6C-9C32-4BE7E9FF6D4A}" srcOrd="3" destOrd="0" presId="urn:diagrams.loki3.com/BracketList+Icon"/>
    <dgm:cxn modelId="{8ABF5462-041C-4D32-9132-1222FDF03EC3}" type="presParOf" srcId="{C88768DF-C2EE-4398-B5A0-D81966B64F2E}" destId="{F0E4FD07-B92D-4CB2-B278-BF4F69951B39}" srcOrd="1" destOrd="0" presId="urn:diagrams.loki3.com/BracketList+Icon"/>
    <dgm:cxn modelId="{E06D149C-E3C5-4846-BCF2-C5FF69A8519A}" type="presParOf" srcId="{C88768DF-C2EE-4398-B5A0-D81966B64F2E}" destId="{02050682-3BEF-4C29-B7E3-DA5299FFC057}" srcOrd="2" destOrd="0" presId="urn:diagrams.loki3.com/BracketList+Icon"/>
    <dgm:cxn modelId="{C1858076-56BB-434F-A087-48032A5265FF}" type="presParOf" srcId="{02050682-3BEF-4C29-B7E3-DA5299FFC057}" destId="{AFD85139-9B9F-45B9-9A26-AA757EC57B8F}" srcOrd="0" destOrd="0" presId="urn:diagrams.loki3.com/BracketList+Icon"/>
    <dgm:cxn modelId="{B24D0731-E486-46CF-AC0E-EA2561B1EDE4}" type="presParOf" srcId="{02050682-3BEF-4C29-B7E3-DA5299FFC057}" destId="{FF3596A4-B77A-44F8-96D8-C7CF864F392E}" srcOrd="1" destOrd="0" presId="urn:diagrams.loki3.com/BracketList+Icon"/>
    <dgm:cxn modelId="{EE8816DA-E4F5-49D8-A77A-1A91EDACFFE2}" type="presParOf" srcId="{02050682-3BEF-4C29-B7E3-DA5299FFC057}" destId="{FC66BFD9-9E5B-4D58-85CE-64EA2AC7C9D5}" srcOrd="2" destOrd="0" presId="urn:diagrams.loki3.com/BracketList+Icon"/>
    <dgm:cxn modelId="{F3247853-584D-4E2F-ADD9-F8C88F54AA01}" type="presParOf" srcId="{02050682-3BEF-4C29-B7E3-DA5299FFC057}" destId="{608D6E6A-3ABC-4507-9D94-C2E80B51C0E7}" srcOrd="3" destOrd="0" presId="urn:diagrams.loki3.com/BracketLis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93589BE-376B-4507-9826-D84840D5DC5C}"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B6C9CAA8-1CB0-4550-AFFE-F6570C1C2A6C}">
      <dgm:prSet phldrT="[Text]" custT="1"/>
      <dgm:spPr/>
      <dgm:t>
        <a:bodyPr/>
        <a:lstStyle/>
        <a:p>
          <a:pPr algn="ctr"/>
          <a:r>
            <a:rPr lang="en-US" sz="2000" dirty="0" smtClean="0"/>
            <a:t>2014 Reporting</a:t>
          </a:r>
          <a:endParaRPr lang="en-US" sz="2000" dirty="0"/>
        </a:p>
      </dgm:t>
    </dgm:pt>
    <dgm:pt modelId="{1DF58635-F8E8-469E-866F-E4598C8ADE9A}" type="parTrans" cxnId="{938C3DF4-9EDB-47F2-A501-74A50F9B42F6}">
      <dgm:prSet/>
      <dgm:spPr/>
      <dgm:t>
        <a:bodyPr/>
        <a:lstStyle/>
        <a:p>
          <a:endParaRPr lang="en-US" sz="2400"/>
        </a:p>
      </dgm:t>
    </dgm:pt>
    <dgm:pt modelId="{9B06597F-2D1A-455C-8B36-BB1EC0DC37B0}" type="sibTrans" cxnId="{938C3DF4-9EDB-47F2-A501-74A50F9B42F6}">
      <dgm:prSet custT="1"/>
      <dgm:spPr>
        <a:solidFill>
          <a:schemeClr val="accent1"/>
        </a:solidFill>
      </dgm:spPr>
      <dgm:t>
        <a:bodyPr/>
        <a:lstStyle/>
        <a:p>
          <a:endParaRPr lang="en-US" sz="1800"/>
        </a:p>
      </dgm:t>
    </dgm:pt>
    <dgm:pt modelId="{228B0435-4AB6-4835-9AA4-8DD39FED0881}">
      <dgm:prSet phldrT="[Text]" custT="1"/>
      <dgm:spPr/>
      <dgm:t>
        <a:bodyPr/>
        <a:lstStyle/>
        <a:p>
          <a:pPr algn="l"/>
          <a:r>
            <a:rPr lang="en-US" sz="1600" dirty="0" smtClean="0"/>
            <a:t>Forms and instructions available</a:t>
          </a:r>
          <a:endParaRPr lang="en-US" sz="1600" dirty="0"/>
        </a:p>
      </dgm:t>
    </dgm:pt>
    <dgm:pt modelId="{0C423AC7-9BA3-4658-978F-089A8925A9EA}" type="parTrans" cxnId="{DE3A6F4A-307E-4F03-9450-8AEAF4C05E57}">
      <dgm:prSet/>
      <dgm:spPr/>
      <dgm:t>
        <a:bodyPr/>
        <a:lstStyle/>
        <a:p>
          <a:endParaRPr lang="en-US" sz="2400"/>
        </a:p>
      </dgm:t>
    </dgm:pt>
    <dgm:pt modelId="{E036A6F9-1C68-4775-B9DE-237369F88AF6}" type="sibTrans" cxnId="{DE3A6F4A-307E-4F03-9450-8AEAF4C05E57}">
      <dgm:prSet/>
      <dgm:spPr/>
      <dgm:t>
        <a:bodyPr/>
        <a:lstStyle/>
        <a:p>
          <a:endParaRPr lang="en-US" sz="2400"/>
        </a:p>
      </dgm:t>
    </dgm:pt>
    <dgm:pt modelId="{F530F6B5-BE3E-4ED5-9117-A860548E5C94}">
      <dgm:prSet phldrT="[Text]" custT="1"/>
      <dgm:spPr/>
      <dgm:t>
        <a:bodyPr/>
        <a:lstStyle/>
        <a:p>
          <a:pPr algn="ctr"/>
          <a:r>
            <a:rPr lang="en-US" sz="2000" dirty="0" smtClean="0"/>
            <a:t>2015 Reporting</a:t>
          </a:r>
          <a:endParaRPr lang="en-US" sz="2000" dirty="0"/>
        </a:p>
      </dgm:t>
    </dgm:pt>
    <dgm:pt modelId="{40F9BCD7-36E5-44A2-BAEA-42C7CB2A141F}" type="parTrans" cxnId="{EE0BA5F9-251F-4F65-B26E-4A36B6D51E1B}">
      <dgm:prSet/>
      <dgm:spPr/>
      <dgm:t>
        <a:bodyPr/>
        <a:lstStyle/>
        <a:p>
          <a:endParaRPr lang="en-US" sz="2400"/>
        </a:p>
      </dgm:t>
    </dgm:pt>
    <dgm:pt modelId="{D86F6448-C560-4514-81FB-91D9BA4BF5ED}" type="sibTrans" cxnId="{EE0BA5F9-251F-4F65-B26E-4A36B6D51E1B}">
      <dgm:prSet/>
      <dgm:spPr/>
      <dgm:t>
        <a:bodyPr/>
        <a:lstStyle/>
        <a:p>
          <a:endParaRPr lang="en-US" sz="2400"/>
        </a:p>
      </dgm:t>
    </dgm:pt>
    <dgm:pt modelId="{A0AE273D-CD4C-4B0B-8AA3-81A334F67F36}">
      <dgm:prSet phldrT="[Text]" custT="1"/>
      <dgm:spPr/>
      <dgm:t>
        <a:bodyPr/>
        <a:lstStyle/>
        <a:p>
          <a:pPr algn="l"/>
          <a:r>
            <a:rPr lang="en-US" sz="1600" dirty="0" smtClean="0"/>
            <a:t>Draft forms issued June 16, 2015</a:t>
          </a:r>
          <a:endParaRPr lang="en-US" sz="1600" dirty="0"/>
        </a:p>
      </dgm:t>
    </dgm:pt>
    <dgm:pt modelId="{89070329-FE4F-4951-8247-8C03CDE30FF4}" type="parTrans" cxnId="{9A8BC603-2ED5-4EC3-9575-91DA10EDCB6C}">
      <dgm:prSet/>
      <dgm:spPr/>
      <dgm:t>
        <a:bodyPr/>
        <a:lstStyle/>
        <a:p>
          <a:endParaRPr lang="en-US" sz="2400"/>
        </a:p>
      </dgm:t>
    </dgm:pt>
    <dgm:pt modelId="{2D9E7B33-B1C3-4CA3-BD79-325EDDE7FE74}" type="sibTrans" cxnId="{9A8BC603-2ED5-4EC3-9575-91DA10EDCB6C}">
      <dgm:prSet/>
      <dgm:spPr/>
      <dgm:t>
        <a:bodyPr/>
        <a:lstStyle/>
        <a:p>
          <a:endParaRPr lang="en-US" sz="2400"/>
        </a:p>
      </dgm:t>
    </dgm:pt>
    <dgm:pt modelId="{9A90538A-08C4-4A24-81B8-4CCC74E51D1A}">
      <dgm:prSet phldrT="[Text]" custT="1"/>
      <dgm:spPr/>
      <dgm:t>
        <a:bodyPr/>
        <a:lstStyle/>
        <a:p>
          <a:pPr algn="l"/>
          <a:r>
            <a:rPr lang="en-US" sz="1600" dirty="0" smtClean="0"/>
            <a:t>For voluntary filing</a:t>
          </a:r>
          <a:endParaRPr lang="en-US" sz="1600" dirty="0"/>
        </a:p>
      </dgm:t>
    </dgm:pt>
    <dgm:pt modelId="{2C078306-CD24-4E59-8A87-327590823A21}" type="parTrans" cxnId="{B1C9F39B-C1B7-4F02-958F-28D0415AFEE0}">
      <dgm:prSet/>
      <dgm:spPr/>
      <dgm:t>
        <a:bodyPr/>
        <a:lstStyle/>
        <a:p>
          <a:endParaRPr lang="en-US" sz="2400"/>
        </a:p>
      </dgm:t>
    </dgm:pt>
    <dgm:pt modelId="{CB26E451-F381-42BB-BA93-D4ED45FCA740}" type="sibTrans" cxnId="{B1C9F39B-C1B7-4F02-958F-28D0415AFEE0}">
      <dgm:prSet/>
      <dgm:spPr/>
      <dgm:t>
        <a:bodyPr/>
        <a:lstStyle/>
        <a:p>
          <a:endParaRPr lang="en-US" sz="2400"/>
        </a:p>
      </dgm:t>
    </dgm:pt>
    <dgm:pt modelId="{38772203-6B30-434A-8A12-797CA8EA99A4}">
      <dgm:prSet phldrT="[Text]" custT="1"/>
      <dgm:spPr/>
      <dgm:t>
        <a:bodyPr/>
        <a:lstStyle/>
        <a:p>
          <a:pPr algn="l"/>
          <a:r>
            <a:rPr lang="en-US" sz="1600" dirty="0" smtClean="0"/>
            <a:t>Minor changes were made</a:t>
          </a:r>
          <a:endParaRPr lang="en-US" sz="1600" dirty="0"/>
        </a:p>
      </dgm:t>
    </dgm:pt>
    <dgm:pt modelId="{2324C1A1-0AF1-4796-8004-10E802D8ACA2}" type="parTrans" cxnId="{8BCCAA67-66C9-4429-AEA9-EA0E4745A28C}">
      <dgm:prSet/>
      <dgm:spPr/>
      <dgm:t>
        <a:bodyPr/>
        <a:lstStyle/>
        <a:p>
          <a:endParaRPr lang="en-US" sz="2400"/>
        </a:p>
      </dgm:t>
    </dgm:pt>
    <dgm:pt modelId="{84C03560-83DC-4F92-884D-A2E736F48741}" type="sibTrans" cxnId="{8BCCAA67-66C9-4429-AEA9-EA0E4745A28C}">
      <dgm:prSet/>
      <dgm:spPr/>
      <dgm:t>
        <a:bodyPr/>
        <a:lstStyle/>
        <a:p>
          <a:endParaRPr lang="en-US" sz="2400"/>
        </a:p>
      </dgm:t>
    </dgm:pt>
    <dgm:pt modelId="{3B80A6D3-C6DC-4972-BDF4-035B09EA30CB}">
      <dgm:prSet phldrT="[Text]" custT="1"/>
      <dgm:spPr/>
      <dgm:t>
        <a:bodyPr/>
        <a:lstStyle/>
        <a:p>
          <a:pPr algn="l"/>
          <a:r>
            <a:rPr lang="en-US" sz="1600" dirty="0" smtClean="0"/>
            <a:t>2015 instructions have not been released</a:t>
          </a:r>
          <a:endParaRPr lang="en-US" sz="1600" dirty="0"/>
        </a:p>
      </dgm:t>
    </dgm:pt>
    <dgm:pt modelId="{9E5F5D9C-C517-4EC3-9EC9-1F961F88F44F}" type="parTrans" cxnId="{3D1D5EA4-30A8-46E9-99A8-515B8B3B15B7}">
      <dgm:prSet/>
      <dgm:spPr/>
      <dgm:t>
        <a:bodyPr/>
        <a:lstStyle/>
        <a:p>
          <a:endParaRPr lang="en-US" sz="2400"/>
        </a:p>
      </dgm:t>
    </dgm:pt>
    <dgm:pt modelId="{E6C664B1-1243-47DA-8D44-3B149A09975A}" type="sibTrans" cxnId="{3D1D5EA4-30A8-46E9-99A8-515B8B3B15B7}">
      <dgm:prSet/>
      <dgm:spPr/>
      <dgm:t>
        <a:bodyPr/>
        <a:lstStyle/>
        <a:p>
          <a:endParaRPr lang="en-US" sz="2400"/>
        </a:p>
      </dgm:t>
    </dgm:pt>
    <dgm:pt modelId="{332D356D-E359-4A90-B662-9B3A0002413C}" type="pres">
      <dgm:prSet presAssocID="{893589BE-376B-4507-9826-D84840D5DC5C}" presName="Name0" presStyleCnt="0">
        <dgm:presLayoutVars>
          <dgm:dir/>
          <dgm:resizeHandles val="exact"/>
        </dgm:presLayoutVars>
      </dgm:prSet>
      <dgm:spPr/>
      <dgm:t>
        <a:bodyPr/>
        <a:lstStyle/>
        <a:p>
          <a:endParaRPr lang="en-US"/>
        </a:p>
      </dgm:t>
    </dgm:pt>
    <dgm:pt modelId="{D5AA270E-4413-4C61-8CDC-5A8580B5F720}" type="pres">
      <dgm:prSet presAssocID="{B6C9CAA8-1CB0-4550-AFFE-F6570C1C2A6C}" presName="node" presStyleLbl="node1" presStyleIdx="0" presStyleCnt="2" custScaleX="92642">
        <dgm:presLayoutVars>
          <dgm:bulletEnabled val="1"/>
        </dgm:presLayoutVars>
      </dgm:prSet>
      <dgm:spPr>
        <a:prstGeom prst="snip1Rect">
          <a:avLst/>
        </a:prstGeom>
      </dgm:spPr>
      <dgm:t>
        <a:bodyPr/>
        <a:lstStyle/>
        <a:p>
          <a:endParaRPr lang="en-US"/>
        </a:p>
      </dgm:t>
    </dgm:pt>
    <dgm:pt modelId="{C48E99B2-D9B3-4D42-A970-B604FB28045C}" type="pres">
      <dgm:prSet presAssocID="{9B06597F-2D1A-455C-8B36-BB1EC0DC37B0}" presName="sibTrans" presStyleLbl="sibTrans2D1" presStyleIdx="0" presStyleCnt="1"/>
      <dgm:spPr/>
      <dgm:t>
        <a:bodyPr/>
        <a:lstStyle/>
        <a:p>
          <a:endParaRPr lang="en-US"/>
        </a:p>
      </dgm:t>
    </dgm:pt>
    <dgm:pt modelId="{DFE82505-7274-4DFB-A3D1-F902756DBF81}" type="pres">
      <dgm:prSet presAssocID="{9B06597F-2D1A-455C-8B36-BB1EC0DC37B0}" presName="connectorText" presStyleLbl="sibTrans2D1" presStyleIdx="0" presStyleCnt="1"/>
      <dgm:spPr/>
      <dgm:t>
        <a:bodyPr/>
        <a:lstStyle/>
        <a:p>
          <a:endParaRPr lang="en-US"/>
        </a:p>
      </dgm:t>
    </dgm:pt>
    <dgm:pt modelId="{E90BB64A-80B5-4941-B7B7-8518C642E75E}" type="pres">
      <dgm:prSet presAssocID="{F530F6B5-BE3E-4ED5-9117-A860548E5C94}" presName="node" presStyleLbl="node1" presStyleIdx="1" presStyleCnt="2">
        <dgm:presLayoutVars>
          <dgm:bulletEnabled val="1"/>
        </dgm:presLayoutVars>
      </dgm:prSet>
      <dgm:spPr>
        <a:prstGeom prst="snip1Rect">
          <a:avLst/>
        </a:prstGeom>
      </dgm:spPr>
      <dgm:t>
        <a:bodyPr/>
        <a:lstStyle/>
        <a:p>
          <a:endParaRPr lang="en-US"/>
        </a:p>
      </dgm:t>
    </dgm:pt>
  </dgm:ptLst>
  <dgm:cxnLst>
    <dgm:cxn modelId="{1B895D48-EDFC-4D97-ACF4-C8F6FD0AE811}" type="presOf" srcId="{B6C9CAA8-1CB0-4550-AFFE-F6570C1C2A6C}" destId="{D5AA270E-4413-4C61-8CDC-5A8580B5F720}" srcOrd="0" destOrd="0" presId="urn:microsoft.com/office/officeart/2005/8/layout/process1"/>
    <dgm:cxn modelId="{B1C9F39B-C1B7-4F02-958F-28D0415AFEE0}" srcId="{B6C9CAA8-1CB0-4550-AFFE-F6570C1C2A6C}" destId="{9A90538A-08C4-4A24-81B8-4CCC74E51D1A}" srcOrd="1" destOrd="0" parTransId="{2C078306-CD24-4E59-8A87-327590823A21}" sibTransId="{CB26E451-F381-42BB-BA93-D4ED45FCA740}"/>
    <dgm:cxn modelId="{A5DE9809-732E-4035-A05F-E7A152B8BD7F}" type="presOf" srcId="{38772203-6B30-434A-8A12-797CA8EA99A4}" destId="{E90BB64A-80B5-4941-B7B7-8518C642E75E}" srcOrd="0" destOrd="2" presId="urn:microsoft.com/office/officeart/2005/8/layout/process1"/>
    <dgm:cxn modelId="{9A8BC603-2ED5-4EC3-9575-91DA10EDCB6C}" srcId="{F530F6B5-BE3E-4ED5-9117-A860548E5C94}" destId="{A0AE273D-CD4C-4B0B-8AA3-81A334F67F36}" srcOrd="0" destOrd="0" parTransId="{89070329-FE4F-4951-8247-8C03CDE30FF4}" sibTransId="{2D9E7B33-B1C3-4CA3-BD79-325EDDE7FE74}"/>
    <dgm:cxn modelId="{D63C2127-77E8-4F48-A555-7925A5D0769B}" type="presOf" srcId="{9B06597F-2D1A-455C-8B36-BB1EC0DC37B0}" destId="{DFE82505-7274-4DFB-A3D1-F902756DBF81}" srcOrd="1" destOrd="0" presId="urn:microsoft.com/office/officeart/2005/8/layout/process1"/>
    <dgm:cxn modelId="{7719EFDB-B8BB-42E6-82F3-0B431270391D}" type="presOf" srcId="{A0AE273D-CD4C-4B0B-8AA3-81A334F67F36}" destId="{E90BB64A-80B5-4941-B7B7-8518C642E75E}" srcOrd="0" destOrd="1" presId="urn:microsoft.com/office/officeart/2005/8/layout/process1"/>
    <dgm:cxn modelId="{191634B6-5E50-488F-B067-9F71985507EA}" type="presOf" srcId="{228B0435-4AB6-4835-9AA4-8DD39FED0881}" destId="{D5AA270E-4413-4C61-8CDC-5A8580B5F720}" srcOrd="0" destOrd="1" presId="urn:microsoft.com/office/officeart/2005/8/layout/process1"/>
    <dgm:cxn modelId="{32EDC448-49B0-418E-B89F-CC03AC7AD171}" type="presOf" srcId="{3B80A6D3-C6DC-4972-BDF4-035B09EA30CB}" destId="{E90BB64A-80B5-4941-B7B7-8518C642E75E}" srcOrd="0" destOrd="3" presId="urn:microsoft.com/office/officeart/2005/8/layout/process1"/>
    <dgm:cxn modelId="{A3AF382A-F5D9-4862-B5B1-7A4D78B7D997}" type="presOf" srcId="{9B06597F-2D1A-455C-8B36-BB1EC0DC37B0}" destId="{C48E99B2-D9B3-4D42-A970-B604FB28045C}" srcOrd="0" destOrd="0" presId="urn:microsoft.com/office/officeart/2005/8/layout/process1"/>
    <dgm:cxn modelId="{938C3DF4-9EDB-47F2-A501-74A50F9B42F6}" srcId="{893589BE-376B-4507-9826-D84840D5DC5C}" destId="{B6C9CAA8-1CB0-4550-AFFE-F6570C1C2A6C}" srcOrd="0" destOrd="0" parTransId="{1DF58635-F8E8-469E-866F-E4598C8ADE9A}" sibTransId="{9B06597F-2D1A-455C-8B36-BB1EC0DC37B0}"/>
    <dgm:cxn modelId="{8BCCAA67-66C9-4429-AEA9-EA0E4745A28C}" srcId="{F530F6B5-BE3E-4ED5-9117-A860548E5C94}" destId="{38772203-6B30-434A-8A12-797CA8EA99A4}" srcOrd="1" destOrd="0" parTransId="{2324C1A1-0AF1-4796-8004-10E802D8ACA2}" sibTransId="{84C03560-83DC-4F92-884D-A2E736F48741}"/>
    <dgm:cxn modelId="{DE3A6F4A-307E-4F03-9450-8AEAF4C05E57}" srcId="{B6C9CAA8-1CB0-4550-AFFE-F6570C1C2A6C}" destId="{228B0435-4AB6-4835-9AA4-8DD39FED0881}" srcOrd="0" destOrd="0" parTransId="{0C423AC7-9BA3-4658-978F-089A8925A9EA}" sibTransId="{E036A6F9-1C68-4775-B9DE-237369F88AF6}"/>
    <dgm:cxn modelId="{0839982D-544D-4B3D-AAEA-01CBC58FA541}" type="presOf" srcId="{893589BE-376B-4507-9826-D84840D5DC5C}" destId="{332D356D-E359-4A90-B662-9B3A0002413C}" srcOrd="0" destOrd="0" presId="urn:microsoft.com/office/officeart/2005/8/layout/process1"/>
    <dgm:cxn modelId="{3D1D5EA4-30A8-46E9-99A8-515B8B3B15B7}" srcId="{F530F6B5-BE3E-4ED5-9117-A860548E5C94}" destId="{3B80A6D3-C6DC-4972-BDF4-035B09EA30CB}" srcOrd="2" destOrd="0" parTransId="{9E5F5D9C-C517-4EC3-9EC9-1F961F88F44F}" sibTransId="{E6C664B1-1243-47DA-8D44-3B149A09975A}"/>
    <dgm:cxn modelId="{ABF36927-1257-4207-BFF9-0972C118C04F}" type="presOf" srcId="{F530F6B5-BE3E-4ED5-9117-A860548E5C94}" destId="{E90BB64A-80B5-4941-B7B7-8518C642E75E}" srcOrd="0" destOrd="0" presId="urn:microsoft.com/office/officeart/2005/8/layout/process1"/>
    <dgm:cxn modelId="{EE0BA5F9-251F-4F65-B26E-4A36B6D51E1B}" srcId="{893589BE-376B-4507-9826-D84840D5DC5C}" destId="{F530F6B5-BE3E-4ED5-9117-A860548E5C94}" srcOrd="1" destOrd="0" parTransId="{40F9BCD7-36E5-44A2-BAEA-42C7CB2A141F}" sibTransId="{D86F6448-C560-4514-81FB-91D9BA4BF5ED}"/>
    <dgm:cxn modelId="{5CB179B3-9796-46D3-933A-86CC2B08723E}" type="presOf" srcId="{9A90538A-08C4-4A24-81B8-4CCC74E51D1A}" destId="{D5AA270E-4413-4C61-8CDC-5A8580B5F720}" srcOrd="0" destOrd="2" presId="urn:microsoft.com/office/officeart/2005/8/layout/process1"/>
    <dgm:cxn modelId="{CDEF5277-AF72-4918-A073-8C1147A3E7F1}" type="presParOf" srcId="{332D356D-E359-4A90-B662-9B3A0002413C}" destId="{D5AA270E-4413-4C61-8CDC-5A8580B5F720}" srcOrd="0" destOrd="0" presId="urn:microsoft.com/office/officeart/2005/8/layout/process1"/>
    <dgm:cxn modelId="{4B6311E0-79A4-4D20-B248-7BB7B7EA26D2}" type="presParOf" srcId="{332D356D-E359-4A90-B662-9B3A0002413C}" destId="{C48E99B2-D9B3-4D42-A970-B604FB28045C}" srcOrd="1" destOrd="0" presId="urn:microsoft.com/office/officeart/2005/8/layout/process1"/>
    <dgm:cxn modelId="{66EB2D69-D205-41D3-845D-E5F495F3AFD7}" type="presParOf" srcId="{C48E99B2-D9B3-4D42-A970-B604FB28045C}" destId="{DFE82505-7274-4DFB-A3D1-F902756DBF81}" srcOrd="0" destOrd="0" presId="urn:microsoft.com/office/officeart/2005/8/layout/process1"/>
    <dgm:cxn modelId="{7EED4327-A61D-4D04-BA58-0C49BEEBE51F}" type="presParOf" srcId="{332D356D-E359-4A90-B662-9B3A0002413C}" destId="{E90BB64A-80B5-4941-B7B7-8518C642E75E}"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D087591-0F73-432F-8561-D52FD378B12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578BB45-ED93-4654-BA4B-B2A4F2BCD941}">
      <dgm:prSet phldrT="[Text]"/>
      <dgm:spPr/>
      <dgm:t>
        <a:bodyPr/>
        <a:lstStyle/>
        <a:p>
          <a:r>
            <a:rPr lang="en-US" dirty="0" smtClean="0"/>
            <a:t>Required Information</a:t>
          </a:r>
          <a:endParaRPr lang="en-US" dirty="0"/>
        </a:p>
      </dgm:t>
    </dgm:pt>
    <dgm:pt modelId="{EF80F6C9-D470-4AD5-B8D6-1438301A20A8}" type="parTrans" cxnId="{ACE04082-9FF3-49B3-9167-1DAD493C4D5D}">
      <dgm:prSet/>
      <dgm:spPr/>
      <dgm:t>
        <a:bodyPr/>
        <a:lstStyle/>
        <a:p>
          <a:endParaRPr lang="en-US"/>
        </a:p>
      </dgm:t>
    </dgm:pt>
    <dgm:pt modelId="{0C55D2B6-CA6C-4364-A194-5E16308BD768}" type="sibTrans" cxnId="{ACE04082-9FF3-49B3-9167-1DAD493C4D5D}">
      <dgm:prSet/>
      <dgm:spPr/>
      <dgm:t>
        <a:bodyPr/>
        <a:lstStyle/>
        <a:p>
          <a:endParaRPr lang="en-US"/>
        </a:p>
      </dgm:t>
    </dgm:pt>
    <dgm:pt modelId="{E4622494-14CF-4C6E-9AB8-047F610B64BA}">
      <dgm:prSet phldrT="[Text]"/>
      <dgm:spPr/>
      <dgm:t>
        <a:bodyPr/>
        <a:lstStyle/>
        <a:p>
          <a:r>
            <a:rPr lang="en-US" dirty="0" smtClean="0"/>
            <a:t>Employer name, </a:t>
          </a:r>
          <a:r>
            <a:rPr lang="en-US" dirty="0" err="1" smtClean="0"/>
            <a:t>EIN</a:t>
          </a:r>
          <a:r>
            <a:rPr lang="en-US" dirty="0" smtClean="0"/>
            <a:t>, address</a:t>
          </a:r>
          <a:endParaRPr lang="en-US" dirty="0"/>
        </a:p>
      </dgm:t>
    </dgm:pt>
    <dgm:pt modelId="{E49979B5-0AB6-4E8D-AF2A-8468F9CDC5FF}" type="parTrans" cxnId="{B1FC12CC-8016-4677-B927-382C4CE6B9DA}">
      <dgm:prSet/>
      <dgm:spPr/>
      <dgm:t>
        <a:bodyPr/>
        <a:lstStyle/>
        <a:p>
          <a:endParaRPr lang="en-US"/>
        </a:p>
      </dgm:t>
    </dgm:pt>
    <dgm:pt modelId="{B7A91180-4C20-4F7A-9821-89F8732418C0}" type="sibTrans" cxnId="{B1FC12CC-8016-4677-B927-382C4CE6B9DA}">
      <dgm:prSet/>
      <dgm:spPr/>
      <dgm:t>
        <a:bodyPr/>
        <a:lstStyle/>
        <a:p>
          <a:endParaRPr lang="en-US"/>
        </a:p>
      </dgm:t>
    </dgm:pt>
    <dgm:pt modelId="{EFD84B5D-15CF-4E3B-A19F-1032FE338BDA}">
      <dgm:prSet phldrT="[Text]"/>
      <dgm:spPr/>
      <dgm:t>
        <a:bodyPr/>
        <a:lstStyle/>
        <a:p>
          <a:r>
            <a:rPr lang="en-US" dirty="0" smtClean="0"/>
            <a:t>Contact person’s name and telephone number</a:t>
          </a:r>
          <a:endParaRPr lang="en-US" dirty="0"/>
        </a:p>
      </dgm:t>
    </dgm:pt>
    <dgm:pt modelId="{3E1B6409-36B4-4C09-9A50-389868AA897E}" type="parTrans" cxnId="{AA1BCA7C-BAE4-42C3-9C34-1A331EB15DC7}">
      <dgm:prSet/>
      <dgm:spPr/>
      <dgm:t>
        <a:bodyPr/>
        <a:lstStyle/>
        <a:p>
          <a:endParaRPr lang="en-US"/>
        </a:p>
      </dgm:t>
    </dgm:pt>
    <dgm:pt modelId="{FEF91AB9-FB77-4856-A166-F0719DA2CC58}" type="sibTrans" cxnId="{AA1BCA7C-BAE4-42C3-9C34-1A331EB15DC7}">
      <dgm:prSet/>
      <dgm:spPr/>
      <dgm:t>
        <a:bodyPr/>
        <a:lstStyle/>
        <a:p>
          <a:endParaRPr lang="en-US"/>
        </a:p>
      </dgm:t>
    </dgm:pt>
    <dgm:pt modelId="{B82AB35A-BE7C-4522-958E-B79D27CEB28F}">
      <dgm:prSet phldrT="[Text]"/>
      <dgm:spPr/>
      <dgm:t>
        <a:bodyPr/>
        <a:lstStyle/>
        <a:p>
          <a:r>
            <a:rPr lang="en-US" dirty="0" smtClean="0"/>
            <a:t>Total number of Forms 1095-B submitted with transmittal</a:t>
          </a:r>
          <a:endParaRPr lang="en-US" dirty="0"/>
        </a:p>
      </dgm:t>
    </dgm:pt>
    <dgm:pt modelId="{92200C34-EFB3-4FBF-9946-51B005BA5ACE}" type="parTrans" cxnId="{70B2F4F2-1B10-4722-BAAA-B7A82C867318}">
      <dgm:prSet/>
      <dgm:spPr/>
      <dgm:t>
        <a:bodyPr/>
        <a:lstStyle/>
        <a:p>
          <a:endParaRPr lang="en-US"/>
        </a:p>
      </dgm:t>
    </dgm:pt>
    <dgm:pt modelId="{260EAA73-2D9B-4B14-AE32-FD76BCEDDE6C}" type="sibTrans" cxnId="{70B2F4F2-1B10-4722-BAAA-B7A82C867318}">
      <dgm:prSet/>
      <dgm:spPr/>
      <dgm:t>
        <a:bodyPr/>
        <a:lstStyle/>
        <a:p>
          <a:endParaRPr lang="en-US"/>
        </a:p>
      </dgm:t>
    </dgm:pt>
    <dgm:pt modelId="{C0590178-610D-4548-8607-202CB2C023D3}" type="pres">
      <dgm:prSet presAssocID="{CD087591-0F73-432F-8561-D52FD378B121}" presName="linear" presStyleCnt="0">
        <dgm:presLayoutVars>
          <dgm:dir/>
          <dgm:animLvl val="lvl"/>
          <dgm:resizeHandles val="exact"/>
        </dgm:presLayoutVars>
      </dgm:prSet>
      <dgm:spPr/>
      <dgm:t>
        <a:bodyPr/>
        <a:lstStyle/>
        <a:p>
          <a:endParaRPr lang="en-US"/>
        </a:p>
      </dgm:t>
    </dgm:pt>
    <dgm:pt modelId="{EDE11457-44A6-464D-9949-C20A6022E408}" type="pres">
      <dgm:prSet presAssocID="{2578BB45-ED93-4654-BA4B-B2A4F2BCD941}" presName="parentLin" presStyleCnt="0"/>
      <dgm:spPr/>
    </dgm:pt>
    <dgm:pt modelId="{32578357-67E8-46AD-B5DE-3CE0971DC7A5}" type="pres">
      <dgm:prSet presAssocID="{2578BB45-ED93-4654-BA4B-B2A4F2BCD941}" presName="parentLeftMargin" presStyleLbl="node1" presStyleIdx="0" presStyleCnt="1"/>
      <dgm:spPr/>
      <dgm:t>
        <a:bodyPr/>
        <a:lstStyle/>
        <a:p>
          <a:endParaRPr lang="en-US"/>
        </a:p>
      </dgm:t>
    </dgm:pt>
    <dgm:pt modelId="{0F2CC87F-8B08-43D2-B967-6341DA6F4D9F}" type="pres">
      <dgm:prSet presAssocID="{2578BB45-ED93-4654-BA4B-B2A4F2BCD941}" presName="parentText" presStyleLbl="node1" presStyleIdx="0" presStyleCnt="1">
        <dgm:presLayoutVars>
          <dgm:chMax val="0"/>
          <dgm:bulletEnabled val="1"/>
        </dgm:presLayoutVars>
      </dgm:prSet>
      <dgm:spPr/>
      <dgm:t>
        <a:bodyPr/>
        <a:lstStyle/>
        <a:p>
          <a:endParaRPr lang="en-US"/>
        </a:p>
      </dgm:t>
    </dgm:pt>
    <dgm:pt modelId="{D4ED87C4-A693-4DF9-9FB5-D13C28643AD6}" type="pres">
      <dgm:prSet presAssocID="{2578BB45-ED93-4654-BA4B-B2A4F2BCD941}" presName="negativeSpace" presStyleCnt="0"/>
      <dgm:spPr/>
    </dgm:pt>
    <dgm:pt modelId="{42D473A0-31ED-48A1-BB10-36F5434DDC1E}" type="pres">
      <dgm:prSet presAssocID="{2578BB45-ED93-4654-BA4B-B2A4F2BCD941}" presName="childText" presStyleLbl="conFgAcc1" presStyleIdx="0" presStyleCnt="1">
        <dgm:presLayoutVars>
          <dgm:bulletEnabled val="1"/>
        </dgm:presLayoutVars>
      </dgm:prSet>
      <dgm:spPr/>
      <dgm:t>
        <a:bodyPr/>
        <a:lstStyle/>
        <a:p>
          <a:endParaRPr lang="en-US"/>
        </a:p>
      </dgm:t>
    </dgm:pt>
  </dgm:ptLst>
  <dgm:cxnLst>
    <dgm:cxn modelId="{70B2F4F2-1B10-4722-BAAA-B7A82C867318}" srcId="{2578BB45-ED93-4654-BA4B-B2A4F2BCD941}" destId="{B82AB35A-BE7C-4522-958E-B79D27CEB28F}" srcOrd="2" destOrd="0" parTransId="{92200C34-EFB3-4FBF-9946-51B005BA5ACE}" sibTransId="{260EAA73-2D9B-4B14-AE32-FD76BCEDDE6C}"/>
    <dgm:cxn modelId="{1626A191-CD4D-43AA-A128-A21FC2C8FB21}" type="presOf" srcId="{EFD84B5D-15CF-4E3B-A19F-1032FE338BDA}" destId="{42D473A0-31ED-48A1-BB10-36F5434DDC1E}" srcOrd="0" destOrd="1" presId="urn:microsoft.com/office/officeart/2005/8/layout/list1"/>
    <dgm:cxn modelId="{A00A8D21-D5BB-4265-B154-EF61BF67A330}" type="presOf" srcId="{CD087591-0F73-432F-8561-D52FD378B121}" destId="{C0590178-610D-4548-8607-202CB2C023D3}" srcOrd="0" destOrd="0" presId="urn:microsoft.com/office/officeart/2005/8/layout/list1"/>
    <dgm:cxn modelId="{AA1BCA7C-BAE4-42C3-9C34-1A331EB15DC7}" srcId="{2578BB45-ED93-4654-BA4B-B2A4F2BCD941}" destId="{EFD84B5D-15CF-4E3B-A19F-1032FE338BDA}" srcOrd="1" destOrd="0" parTransId="{3E1B6409-36B4-4C09-9A50-389868AA897E}" sibTransId="{FEF91AB9-FB77-4856-A166-F0719DA2CC58}"/>
    <dgm:cxn modelId="{B1FC12CC-8016-4677-B927-382C4CE6B9DA}" srcId="{2578BB45-ED93-4654-BA4B-B2A4F2BCD941}" destId="{E4622494-14CF-4C6E-9AB8-047F610B64BA}" srcOrd="0" destOrd="0" parTransId="{E49979B5-0AB6-4E8D-AF2A-8468F9CDC5FF}" sibTransId="{B7A91180-4C20-4F7A-9821-89F8732418C0}"/>
    <dgm:cxn modelId="{F7DCEE83-0228-40DC-8A23-14B3DAC64CBB}" type="presOf" srcId="{2578BB45-ED93-4654-BA4B-B2A4F2BCD941}" destId="{0F2CC87F-8B08-43D2-B967-6341DA6F4D9F}" srcOrd="1" destOrd="0" presId="urn:microsoft.com/office/officeart/2005/8/layout/list1"/>
    <dgm:cxn modelId="{EDB56413-5E35-4844-866B-32064D657DB8}" type="presOf" srcId="{E4622494-14CF-4C6E-9AB8-047F610B64BA}" destId="{42D473A0-31ED-48A1-BB10-36F5434DDC1E}" srcOrd="0" destOrd="0" presId="urn:microsoft.com/office/officeart/2005/8/layout/list1"/>
    <dgm:cxn modelId="{D4F4DD4B-1B66-43B1-A1D8-9538A43A0A8B}" type="presOf" srcId="{B82AB35A-BE7C-4522-958E-B79D27CEB28F}" destId="{42D473A0-31ED-48A1-BB10-36F5434DDC1E}" srcOrd="0" destOrd="2" presId="urn:microsoft.com/office/officeart/2005/8/layout/list1"/>
    <dgm:cxn modelId="{25FBB0EA-1AEF-46A3-B05F-D525B686B7CD}" type="presOf" srcId="{2578BB45-ED93-4654-BA4B-B2A4F2BCD941}" destId="{32578357-67E8-46AD-B5DE-3CE0971DC7A5}" srcOrd="0" destOrd="0" presId="urn:microsoft.com/office/officeart/2005/8/layout/list1"/>
    <dgm:cxn modelId="{ACE04082-9FF3-49B3-9167-1DAD493C4D5D}" srcId="{CD087591-0F73-432F-8561-D52FD378B121}" destId="{2578BB45-ED93-4654-BA4B-B2A4F2BCD941}" srcOrd="0" destOrd="0" parTransId="{EF80F6C9-D470-4AD5-B8D6-1438301A20A8}" sibTransId="{0C55D2B6-CA6C-4364-A194-5E16308BD768}"/>
    <dgm:cxn modelId="{51323977-BA12-45D0-AE90-62B794B00CDA}" type="presParOf" srcId="{C0590178-610D-4548-8607-202CB2C023D3}" destId="{EDE11457-44A6-464D-9949-C20A6022E408}" srcOrd="0" destOrd="0" presId="urn:microsoft.com/office/officeart/2005/8/layout/list1"/>
    <dgm:cxn modelId="{A3C6AFFD-77C9-484E-AC90-F0118809FC51}" type="presParOf" srcId="{EDE11457-44A6-464D-9949-C20A6022E408}" destId="{32578357-67E8-46AD-B5DE-3CE0971DC7A5}" srcOrd="0" destOrd="0" presId="urn:microsoft.com/office/officeart/2005/8/layout/list1"/>
    <dgm:cxn modelId="{83817514-B533-4A6F-ADC2-A40E956DB091}" type="presParOf" srcId="{EDE11457-44A6-464D-9949-C20A6022E408}" destId="{0F2CC87F-8B08-43D2-B967-6341DA6F4D9F}" srcOrd="1" destOrd="0" presId="urn:microsoft.com/office/officeart/2005/8/layout/list1"/>
    <dgm:cxn modelId="{B816A203-0F4D-468B-A876-24FBE8C75687}" type="presParOf" srcId="{C0590178-610D-4548-8607-202CB2C023D3}" destId="{D4ED87C4-A693-4DF9-9FB5-D13C28643AD6}" srcOrd="1" destOrd="0" presId="urn:microsoft.com/office/officeart/2005/8/layout/list1"/>
    <dgm:cxn modelId="{31208122-8B80-43D4-A910-2BC3082F31B4}" type="presParOf" srcId="{C0590178-610D-4548-8607-202CB2C023D3}" destId="{42D473A0-31ED-48A1-BB10-36F5434DDC1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B7155EF-CD7B-4636-BD57-84F140A8A347}"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988151E9-53D8-4220-979C-FC86C8EF77CC}">
      <dgm:prSet phldrT="[Text]"/>
      <dgm:spPr/>
      <dgm:t>
        <a:bodyPr/>
        <a:lstStyle/>
        <a:p>
          <a:r>
            <a:rPr lang="en-US" dirty="0" smtClean="0"/>
            <a:t>Definition</a:t>
          </a:r>
          <a:endParaRPr lang="en-US" dirty="0"/>
        </a:p>
      </dgm:t>
    </dgm:pt>
    <dgm:pt modelId="{2F0CBDDD-A80D-4AA8-94E7-E4865C7A8FAC}" type="parTrans" cxnId="{D56519BC-F1FF-490B-9565-4BA8E1B46A4D}">
      <dgm:prSet/>
      <dgm:spPr/>
      <dgm:t>
        <a:bodyPr/>
        <a:lstStyle/>
        <a:p>
          <a:endParaRPr lang="en-US"/>
        </a:p>
      </dgm:t>
    </dgm:pt>
    <dgm:pt modelId="{671507FE-54E1-4DA1-B529-B91CCF2BB2BA}" type="sibTrans" cxnId="{D56519BC-F1FF-490B-9565-4BA8E1B46A4D}">
      <dgm:prSet/>
      <dgm:spPr/>
      <dgm:t>
        <a:bodyPr/>
        <a:lstStyle/>
        <a:p>
          <a:endParaRPr lang="en-US"/>
        </a:p>
      </dgm:t>
    </dgm:pt>
    <dgm:pt modelId="{8EBF6029-923F-41BA-A4ED-F5384617C2AA}">
      <dgm:prSet phldrT="[Text]"/>
      <dgm:spPr/>
      <dgm:t>
        <a:bodyPr/>
        <a:lstStyle/>
        <a:p>
          <a:pPr>
            <a:spcAft>
              <a:spcPts val="1200"/>
            </a:spcAft>
          </a:pPr>
          <a:r>
            <a:rPr lang="en-US" dirty="0" smtClean="0"/>
            <a:t>An employer that employed, on average, at least 50 full-time employees during the prior calendar year</a:t>
          </a:r>
          <a:endParaRPr lang="en-US" dirty="0"/>
        </a:p>
      </dgm:t>
    </dgm:pt>
    <dgm:pt modelId="{5F2918D5-9604-4F01-93AF-3F51F3297425}" type="parTrans" cxnId="{A3FD0754-F966-4811-9D9B-3BD1EC05D20C}">
      <dgm:prSet/>
      <dgm:spPr/>
      <dgm:t>
        <a:bodyPr/>
        <a:lstStyle/>
        <a:p>
          <a:endParaRPr lang="en-US"/>
        </a:p>
      </dgm:t>
    </dgm:pt>
    <dgm:pt modelId="{48E21BB3-D630-4AB9-8021-85A6F977D90D}" type="sibTrans" cxnId="{A3FD0754-F966-4811-9D9B-3BD1EC05D20C}">
      <dgm:prSet/>
      <dgm:spPr/>
      <dgm:t>
        <a:bodyPr/>
        <a:lstStyle/>
        <a:p>
          <a:endParaRPr lang="en-US"/>
        </a:p>
      </dgm:t>
    </dgm:pt>
    <dgm:pt modelId="{FE334D73-67A6-49B8-BDEE-EF6170C4CB92}">
      <dgm:prSet phldrT="[Text]"/>
      <dgm:spPr/>
      <dgm:t>
        <a:bodyPr/>
        <a:lstStyle/>
        <a:p>
          <a:r>
            <a:rPr lang="en-US" dirty="0" smtClean="0"/>
            <a:t>Status</a:t>
          </a:r>
          <a:endParaRPr lang="en-US" dirty="0"/>
        </a:p>
      </dgm:t>
    </dgm:pt>
    <dgm:pt modelId="{0C4AAD96-9172-406E-8AFA-DFD28CD8BCE8}" type="parTrans" cxnId="{E0D688DD-4632-4723-80F5-D60D6966B0C3}">
      <dgm:prSet/>
      <dgm:spPr/>
      <dgm:t>
        <a:bodyPr/>
        <a:lstStyle/>
        <a:p>
          <a:endParaRPr lang="en-US"/>
        </a:p>
      </dgm:t>
    </dgm:pt>
    <dgm:pt modelId="{91AB2D43-6FBF-4B98-B339-231921C6FFA7}" type="sibTrans" cxnId="{E0D688DD-4632-4723-80F5-D60D6966B0C3}">
      <dgm:prSet/>
      <dgm:spPr/>
      <dgm:t>
        <a:bodyPr/>
        <a:lstStyle/>
        <a:p>
          <a:endParaRPr lang="en-US"/>
        </a:p>
      </dgm:t>
    </dgm:pt>
    <dgm:pt modelId="{865CA316-8BA7-485F-A322-E51C37377CB3}">
      <dgm:prSet phldrT="[Text]"/>
      <dgm:spPr/>
      <dgm:t>
        <a:bodyPr/>
        <a:lstStyle/>
        <a:p>
          <a:pPr>
            <a:spcAft>
              <a:spcPts val="1200"/>
            </a:spcAft>
          </a:pPr>
          <a:r>
            <a:rPr lang="en-US" dirty="0" smtClean="0"/>
            <a:t>Locked in for each calendar year</a:t>
          </a:r>
          <a:endParaRPr lang="en-US" dirty="0"/>
        </a:p>
      </dgm:t>
    </dgm:pt>
    <dgm:pt modelId="{34B69AC9-3FED-4584-8F9A-F7992A2FEC61}" type="parTrans" cxnId="{3B5628F9-2AD4-4CAC-B534-7C3712B9BE0F}">
      <dgm:prSet/>
      <dgm:spPr/>
      <dgm:t>
        <a:bodyPr/>
        <a:lstStyle/>
        <a:p>
          <a:endParaRPr lang="en-US"/>
        </a:p>
      </dgm:t>
    </dgm:pt>
    <dgm:pt modelId="{E0621F2F-8BAA-4E2B-AFC3-2A6A2C14F755}" type="sibTrans" cxnId="{3B5628F9-2AD4-4CAC-B534-7C3712B9BE0F}">
      <dgm:prSet/>
      <dgm:spPr/>
      <dgm:t>
        <a:bodyPr/>
        <a:lstStyle/>
        <a:p>
          <a:endParaRPr lang="en-US"/>
        </a:p>
      </dgm:t>
    </dgm:pt>
    <dgm:pt modelId="{1D7C81DB-1CA0-43FA-ACC7-EFE86ED62B70}">
      <dgm:prSet phldrT="[Text]"/>
      <dgm:spPr/>
      <dgm:t>
        <a:bodyPr/>
        <a:lstStyle/>
        <a:p>
          <a:r>
            <a:rPr lang="en-US" dirty="0" smtClean="0"/>
            <a:t>Commonly-owned companies</a:t>
          </a:r>
          <a:endParaRPr lang="en-US" dirty="0"/>
        </a:p>
      </dgm:t>
    </dgm:pt>
    <dgm:pt modelId="{9DA006E0-EBB3-48A6-B4EE-3D4F23DDB822}" type="parTrans" cxnId="{22C42A2A-7883-4E09-A93F-0D9250FF2B10}">
      <dgm:prSet/>
      <dgm:spPr/>
      <dgm:t>
        <a:bodyPr/>
        <a:lstStyle/>
        <a:p>
          <a:endParaRPr lang="en-US"/>
        </a:p>
      </dgm:t>
    </dgm:pt>
    <dgm:pt modelId="{8642AAEE-6246-4E0B-8D1B-D3B717ED8BE3}" type="sibTrans" cxnId="{22C42A2A-7883-4E09-A93F-0D9250FF2B10}">
      <dgm:prSet/>
      <dgm:spPr/>
      <dgm:t>
        <a:bodyPr/>
        <a:lstStyle/>
        <a:p>
          <a:endParaRPr lang="en-US"/>
        </a:p>
      </dgm:t>
    </dgm:pt>
    <dgm:pt modelId="{5BC879BF-09F5-4291-BA3F-5B40533A045F}">
      <dgm:prSet phldrT="[Text]"/>
      <dgm:spPr/>
      <dgm:t>
        <a:bodyPr/>
        <a:lstStyle/>
        <a:p>
          <a:pPr>
            <a:spcAft>
              <a:spcPts val="1200"/>
            </a:spcAft>
          </a:pPr>
          <a:r>
            <a:rPr lang="en-US" dirty="0" smtClean="0"/>
            <a:t>Treated as a single employer</a:t>
          </a:r>
          <a:endParaRPr lang="en-US" dirty="0"/>
        </a:p>
      </dgm:t>
    </dgm:pt>
    <dgm:pt modelId="{441576F7-6974-4375-B1CC-2226327CB6CF}" type="parTrans" cxnId="{9BABE496-2D80-404D-96E6-1B872F5DEFFA}">
      <dgm:prSet/>
      <dgm:spPr/>
      <dgm:t>
        <a:bodyPr/>
        <a:lstStyle/>
        <a:p>
          <a:endParaRPr lang="en-US"/>
        </a:p>
      </dgm:t>
    </dgm:pt>
    <dgm:pt modelId="{9473A640-1586-4B43-8B7B-6384691B3A04}" type="sibTrans" cxnId="{9BABE496-2D80-404D-96E6-1B872F5DEFFA}">
      <dgm:prSet/>
      <dgm:spPr/>
      <dgm:t>
        <a:bodyPr/>
        <a:lstStyle/>
        <a:p>
          <a:endParaRPr lang="en-US"/>
        </a:p>
      </dgm:t>
    </dgm:pt>
    <dgm:pt modelId="{842AF94B-2887-49D6-8688-54F08C556B55}">
      <dgm:prSet/>
      <dgm:spPr/>
      <dgm:t>
        <a:bodyPr/>
        <a:lstStyle/>
        <a:p>
          <a:pPr>
            <a:spcAft>
              <a:spcPts val="1200"/>
            </a:spcAft>
          </a:pPr>
          <a:r>
            <a:rPr lang="en-US" dirty="0" smtClean="0"/>
            <a:t>Includes full-time equivalent employees</a:t>
          </a:r>
          <a:endParaRPr lang="en-US" dirty="0"/>
        </a:p>
      </dgm:t>
    </dgm:pt>
    <dgm:pt modelId="{B8B7375E-1727-45B4-A660-764BD13E39D3}" type="parTrans" cxnId="{4E3809C4-5CBD-4B8A-989A-AB8728E9B629}">
      <dgm:prSet/>
      <dgm:spPr/>
      <dgm:t>
        <a:bodyPr/>
        <a:lstStyle/>
        <a:p>
          <a:endParaRPr lang="en-US"/>
        </a:p>
      </dgm:t>
    </dgm:pt>
    <dgm:pt modelId="{2E33BF42-E6D7-4F0D-8B5D-6461B0A5A4D6}" type="sibTrans" cxnId="{4E3809C4-5CBD-4B8A-989A-AB8728E9B629}">
      <dgm:prSet/>
      <dgm:spPr/>
      <dgm:t>
        <a:bodyPr/>
        <a:lstStyle/>
        <a:p>
          <a:endParaRPr lang="en-US"/>
        </a:p>
      </dgm:t>
    </dgm:pt>
    <dgm:pt modelId="{EA023473-564E-4C81-AA5B-DD08AB30F7E3}">
      <dgm:prSet/>
      <dgm:spPr/>
      <dgm:t>
        <a:bodyPr/>
        <a:lstStyle/>
        <a:p>
          <a:pPr>
            <a:spcAft>
              <a:spcPts val="1200"/>
            </a:spcAft>
          </a:pPr>
          <a:r>
            <a:rPr lang="en-US" dirty="0" smtClean="0"/>
            <a:t>Special rules for seasonal workers</a:t>
          </a:r>
          <a:endParaRPr lang="en-US" dirty="0"/>
        </a:p>
      </dgm:t>
    </dgm:pt>
    <dgm:pt modelId="{2DEF6F64-2F7F-402C-9688-C8FF7D7AEF89}" type="parTrans" cxnId="{94F5C924-220D-452A-9B60-82A95D079104}">
      <dgm:prSet/>
      <dgm:spPr/>
      <dgm:t>
        <a:bodyPr/>
        <a:lstStyle/>
        <a:p>
          <a:endParaRPr lang="en-US"/>
        </a:p>
      </dgm:t>
    </dgm:pt>
    <dgm:pt modelId="{7EE8F2AB-82E3-4874-8E4F-1483521E9815}" type="sibTrans" cxnId="{94F5C924-220D-452A-9B60-82A95D079104}">
      <dgm:prSet/>
      <dgm:spPr/>
      <dgm:t>
        <a:bodyPr/>
        <a:lstStyle/>
        <a:p>
          <a:endParaRPr lang="en-US"/>
        </a:p>
      </dgm:t>
    </dgm:pt>
    <dgm:pt modelId="{D30C74DC-E364-4254-915E-105436C914E7}">
      <dgm:prSet phldrT="[Text]"/>
      <dgm:spPr/>
      <dgm:t>
        <a:bodyPr/>
        <a:lstStyle/>
        <a:p>
          <a:pPr>
            <a:spcAft>
              <a:spcPts val="1200"/>
            </a:spcAft>
          </a:pPr>
          <a:r>
            <a:rPr lang="en-US" dirty="0" smtClean="0"/>
            <a:t>Can use 6+ month periods for 2015 status</a:t>
          </a:r>
          <a:endParaRPr lang="en-US" dirty="0"/>
        </a:p>
      </dgm:t>
    </dgm:pt>
    <dgm:pt modelId="{BD0FE2DE-495A-4EE4-97AC-70CDACB50A4B}" type="parTrans" cxnId="{2494DCA6-061F-4DA2-882B-6198122F9414}">
      <dgm:prSet/>
      <dgm:spPr/>
      <dgm:t>
        <a:bodyPr/>
        <a:lstStyle/>
        <a:p>
          <a:endParaRPr lang="en-US"/>
        </a:p>
      </dgm:t>
    </dgm:pt>
    <dgm:pt modelId="{C26C8282-E66D-4682-AF4B-CE938948FF8A}" type="sibTrans" cxnId="{2494DCA6-061F-4DA2-882B-6198122F9414}">
      <dgm:prSet/>
      <dgm:spPr/>
      <dgm:t>
        <a:bodyPr/>
        <a:lstStyle/>
        <a:p>
          <a:endParaRPr lang="en-US"/>
        </a:p>
      </dgm:t>
    </dgm:pt>
    <dgm:pt modelId="{9190E20F-7574-4571-A177-DC3E9649EBE6}">
      <dgm:prSet phldrT="[Text]"/>
      <dgm:spPr/>
      <dgm:t>
        <a:bodyPr/>
        <a:lstStyle/>
        <a:p>
          <a:pPr>
            <a:spcAft>
              <a:spcPts val="1200"/>
            </a:spcAft>
          </a:pPr>
          <a:r>
            <a:rPr lang="en-US" dirty="0" smtClean="0"/>
            <a:t>Based on prior year data</a:t>
          </a:r>
          <a:endParaRPr lang="en-US" dirty="0"/>
        </a:p>
      </dgm:t>
    </dgm:pt>
    <dgm:pt modelId="{3CE14068-C9A4-4D61-AD0C-D4F212C91722}" type="parTrans" cxnId="{35732152-EA5C-4F80-A98B-D3AB91C54142}">
      <dgm:prSet/>
      <dgm:spPr/>
      <dgm:t>
        <a:bodyPr/>
        <a:lstStyle/>
        <a:p>
          <a:endParaRPr lang="en-US"/>
        </a:p>
      </dgm:t>
    </dgm:pt>
    <dgm:pt modelId="{A2401894-502A-4C0D-9537-9CC5CB7ECD9A}" type="sibTrans" cxnId="{35732152-EA5C-4F80-A98B-D3AB91C54142}">
      <dgm:prSet/>
      <dgm:spPr/>
      <dgm:t>
        <a:bodyPr/>
        <a:lstStyle/>
        <a:p>
          <a:endParaRPr lang="en-US"/>
        </a:p>
      </dgm:t>
    </dgm:pt>
    <dgm:pt modelId="{7AFB6D29-E24C-4152-9FDD-B4F93AFD245F}">
      <dgm:prSet/>
      <dgm:spPr/>
      <dgm:t>
        <a:bodyPr/>
        <a:lstStyle/>
        <a:p>
          <a:pPr>
            <a:spcAft>
              <a:spcPts val="1200"/>
            </a:spcAft>
          </a:pPr>
          <a:r>
            <a:rPr lang="en-US" dirty="0" smtClean="0"/>
            <a:t>Determined under IRC section 414 (controlled group and affiliated service group rules)</a:t>
          </a:r>
          <a:endParaRPr lang="en-US" dirty="0"/>
        </a:p>
      </dgm:t>
    </dgm:pt>
    <dgm:pt modelId="{B7CFF23B-5DFD-40A3-B680-457BF5985A2D}" type="parTrans" cxnId="{64770134-38C8-4FDA-870D-557051E987F9}">
      <dgm:prSet/>
      <dgm:spPr/>
      <dgm:t>
        <a:bodyPr/>
        <a:lstStyle/>
        <a:p>
          <a:endParaRPr lang="en-US"/>
        </a:p>
      </dgm:t>
    </dgm:pt>
    <dgm:pt modelId="{7EB67AD6-F9E5-4932-9789-D93F20896B64}" type="sibTrans" cxnId="{64770134-38C8-4FDA-870D-557051E987F9}">
      <dgm:prSet/>
      <dgm:spPr/>
      <dgm:t>
        <a:bodyPr/>
        <a:lstStyle/>
        <a:p>
          <a:endParaRPr lang="en-US"/>
        </a:p>
      </dgm:t>
    </dgm:pt>
    <dgm:pt modelId="{ECDBD0F3-4D5D-42BD-8415-47F6840DC328}">
      <dgm:prSet/>
      <dgm:spPr/>
      <dgm:t>
        <a:bodyPr/>
        <a:lstStyle/>
        <a:p>
          <a:pPr>
            <a:spcAft>
              <a:spcPts val="1200"/>
            </a:spcAft>
          </a:pPr>
          <a:r>
            <a:rPr lang="en-US" b="1" dirty="0" smtClean="0">
              <a:solidFill>
                <a:srgbClr val="FF0000"/>
              </a:solidFill>
            </a:rPr>
            <a:t>Each member of the group is responsible for its own reporting</a:t>
          </a:r>
          <a:endParaRPr lang="en-US" b="1" dirty="0">
            <a:solidFill>
              <a:srgbClr val="FF0000"/>
            </a:solidFill>
          </a:endParaRPr>
        </a:p>
      </dgm:t>
    </dgm:pt>
    <dgm:pt modelId="{8E11ADB3-BDEA-46C7-886A-3B2704460519}" type="parTrans" cxnId="{D31CB4FB-9A38-45F5-B491-4C4E9B6F3B90}">
      <dgm:prSet/>
      <dgm:spPr/>
      <dgm:t>
        <a:bodyPr/>
        <a:lstStyle/>
        <a:p>
          <a:endParaRPr lang="en-US"/>
        </a:p>
      </dgm:t>
    </dgm:pt>
    <dgm:pt modelId="{872C364E-12DE-4EDB-A0E3-6F7184598691}" type="sibTrans" cxnId="{D31CB4FB-9A38-45F5-B491-4C4E9B6F3B90}">
      <dgm:prSet/>
      <dgm:spPr/>
      <dgm:t>
        <a:bodyPr/>
        <a:lstStyle/>
        <a:p>
          <a:endParaRPr lang="en-US"/>
        </a:p>
      </dgm:t>
    </dgm:pt>
    <dgm:pt modelId="{89672000-7709-459A-988B-AC23D0A25726}" type="pres">
      <dgm:prSet presAssocID="{2B7155EF-CD7B-4636-BD57-84F140A8A347}" presName="Name0" presStyleCnt="0">
        <dgm:presLayoutVars>
          <dgm:dir/>
          <dgm:animLvl val="lvl"/>
          <dgm:resizeHandles val="exact"/>
        </dgm:presLayoutVars>
      </dgm:prSet>
      <dgm:spPr/>
      <dgm:t>
        <a:bodyPr/>
        <a:lstStyle/>
        <a:p>
          <a:endParaRPr lang="en-US"/>
        </a:p>
      </dgm:t>
    </dgm:pt>
    <dgm:pt modelId="{B5458272-7BD0-471B-9523-8BD8AFDED7D1}" type="pres">
      <dgm:prSet presAssocID="{988151E9-53D8-4220-979C-FC86C8EF77CC}" presName="composite" presStyleCnt="0"/>
      <dgm:spPr/>
    </dgm:pt>
    <dgm:pt modelId="{4190E934-E766-486D-9A2A-C9C7AA59D7C2}" type="pres">
      <dgm:prSet presAssocID="{988151E9-53D8-4220-979C-FC86C8EF77CC}" presName="parTx" presStyleLbl="alignNode1" presStyleIdx="0" presStyleCnt="3">
        <dgm:presLayoutVars>
          <dgm:chMax val="0"/>
          <dgm:chPref val="0"/>
          <dgm:bulletEnabled val="1"/>
        </dgm:presLayoutVars>
      </dgm:prSet>
      <dgm:spPr/>
      <dgm:t>
        <a:bodyPr/>
        <a:lstStyle/>
        <a:p>
          <a:endParaRPr lang="en-US"/>
        </a:p>
      </dgm:t>
    </dgm:pt>
    <dgm:pt modelId="{C192205C-0723-4598-8604-AB07EF3A7492}" type="pres">
      <dgm:prSet presAssocID="{988151E9-53D8-4220-979C-FC86C8EF77CC}" presName="desTx" presStyleLbl="alignAccFollowNode1" presStyleIdx="0" presStyleCnt="3">
        <dgm:presLayoutVars>
          <dgm:bulletEnabled val="1"/>
        </dgm:presLayoutVars>
      </dgm:prSet>
      <dgm:spPr/>
      <dgm:t>
        <a:bodyPr/>
        <a:lstStyle/>
        <a:p>
          <a:endParaRPr lang="en-US"/>
        </a:p>
      </dgm:t>
    </dgm:pt>
    <dgm:pt modelId="{36E38589-D59B-45A6-AD17-E0F6C915017C}" type="pres">
      <dgm:prSet presAssocID="{671507FE-54E1-4DA1-B529-B91CCF2BB2BA}" presName="space" presStyleCnt="0"/>
      <dgm:spPr/>
    </dgm:pt>
    <dgm:pt modelId="{433FABEB-2B9C-4C66-BF2F-23165B8A66CC}" type="pres">
      <dgm:prSet presAssocID="{FE334D73-67A6-49B8-BDEE-EF6170C4CB92}" presName="composite" presStyleCnt="0"/>
      <dgm:spPr/>
    </dgm:pt>
    <dgm:pt modelId="{968FBF36-7105-4A0A-A716-5A3515B66CD6}" type="pres">
      <dgm:prSet presAssocID="{FE334D73-67A6-49B8-BDEE-EF6170C4CB92}" presName="parTx" presStyleLbl="alignNode1" presStyleIdx="1" presStyleCnt="3">
        <dgm:presLayoutVars>
          <dgm:chMax val="0"/>
          <dgm:chPref val="0"/>
          <dgm:bulletEnabled val="1"/>
        </dgm:presLayoutVars>
      </dgm:prSet>
      <dgm:spPr/>
      <dgm:t>
        <a:bodyPr/>
        <a:lstStyle/>
        <a:p>
          <a:endParaRPr lang="en-US"/>
        </a:p>
      </dgm:t>
    </dgm:pt>
    <dgm:pt modelId="{ECF2C2FE-4244-4DCE-98B7-CDD441A0591C}" type="pres">
      <dgm:prSet presAssocID="{FE334D73-67A6-49B8-BDEE-EF6170C4CB92}" presName="desTx" presStyleLbl="alignAccFollowNode1" presStyleIdx="1" presStyleCnt="3">
        <dgm:presLayoutVars>
          <dgm:bulletEnabled val="1"/>
        </dgm:presLayoutVars>
      </dgm:prSet>
      <dgm:spPr/>
      <dgm:t>
        <a:bodyPr/>
        <a:lstStyle/>
        <a:p>
          <a:endParaRPr lang="en-US"/>
        </a:p>
      </dgm:t>
    </dgm:pt>
    <dgm:pt modelId="{60850BCF-73FD-47F3-996F-7780DDA1451F}" type="pres">
      <dgm:prSet presAssocID="{91AB2D43-6FBF-4B98-B339-231921C6FFA7}" presName="space" presStyleCnt="0"/>
      <dgm:spPr/>
    </dgm:pt>
    <dgm:pt modelId="{220F2B9E-111C-4AEF-A615-07448CF01A10}" type="pres">
      <dgm:prSet presAssocID="{1D7C81DB-1CA0-43FA-ACC7-EFE86ED62B70}" presName="composite" presStyleCnt="0"/>
      <dgm:spPr/>
    </dgm:pt>
    <dgm:pt modelId="{0D6D875E-8E18-48C8-A017-3A0F79129477}" type="pres">
      <dgm:prSet presAssocID="{1D7C81DB-1CA0-43FA-ACC7-EFE86ED62B70}" presName="parTx" presStyleLbl="alignNode1" presStyleIdx="2" presStyleCnt="3">
        <dgm:presLayoutVars>
          <dgm:chMax val="0"/>
          <dgm:chPref val="0"/>
          <dgm:bulletEnabled val="1"/>
        </dgm:presLayoutVars>
      </dgm:prSet>
      <dgm:spPr/>
      <dgm:t>
        <a:bodyPr/>
        <a:lstStyle/>
        <a:p>
          <a:endParaRPr lang="en-US"/>
        </a:p>
      </dgm:t>
    </dgm:pt>
    <dgm:pt modelId="{968480F0-FAF9-4D98-9714-6B8F51A77EA6}" type="pres">
      <dgm:prSet presAssocID="{1D7C81DB-1CA0-43FA-ACC7-EFE86ED62B70}" presName="desTx" presStyleLbl="alignAccFollowNode1" presStyleIdx="2" presStyleCnt="3">
        <dgm:presLayoutVars>
          <dgm:bulletEnabled val="1"/>
        </dgm:presLayoutVars>
      </dgm:prSet>
      <dgm:spPr/>
      <dgm:t>
        <a:bodyPr/>
        <a:lstStyle/>
        <a:p>
          <a:endParaRPr lang="en-US"/>
        </a:p>
      </dgm:t>
    </dgm:pt>
  </dgm:ptLst>
  <dgm:cxnLst>
    <dgm:cxn modelId="{4A8DF56A-864A-46E1-97EA-FE30BAA87019}" type="presOf" srcId="{842AF94B-2887-49D6-8688-54F08C556B55}" destId="{C192205C-0723-4598-8604-AB07EF3A7492}" srcOrd="0" destOrd="1" presId="urn:microsoft.com/office/officeart/2005/8/layout/hList1"/>
    <dgm:cxn modelId="{A3FD0754-F966-4811-9D9B-3BD1EC05D20C}" srcId="{988151E9-53D8-4220-979C-FC86C8EF77CC}" destId="{8EBF6029-923F-41BA-A4ED-F5384617C2AA}" srcOrd="0" destOrd="0" parTransId="{5F2918D5-9604-4F01-93AF-3F51F3297425}" sibTransId="{48E21BB3-D630-4AB9-8021-85A6F977D90D}"/>
    <dgm:cxn modelId="{E0D688DD-4632-4723-80F5-D60D6966B0C3}" srcId="{2B7155EF-CD7B-4636-BD57-84F140A8A347}" destId="{FE334D73-67A6-49B8-BDEE-EF6170C4CB92}" srcOrd="1" destOrd="0" parTransId="{0C4AAD96-9172-406E-8AFA-DFD28CD8BCE8}" sibTransId="{91AB2D43-6FBF-4B98-B339-231921C6FFA7}"/>
    <dgm:cxn modelId="{35450E6B-3AF0-4AA6-BFCA-95B2FC7EDAB6}" type="presOf" srcId="{1D7C81DB-1CA0-43FA-ACC7-EFE86ED62B70}" destId="{0D6D875E-8E18-48C8-A017-3A0F79129477}" srcOrd="0" destOrd="0" presId="urn:microsoft.com/office/officeart/2005/8/layout/hList1"/>
    <dgm:cxn modelId="{D919EB21-F5E4-4729-9421-27BD346510F7}" type="presOf" srcId="{865CA316-8BA7-485F-A322-E51C37377CB3}" destId="{ECF2C2FE-4244-4DCE-98B7-CDD441A0591C}" srcOrd="0" destOrd="1" presId="urn:microsoft.com/office/officeart/2005/8/layout/hList1"/>
    <dgm:cxn modelId="{64770134-38C8-4FDA-870D-557051E987F9}" srcId="{1D7C81DB-1CA0-43FA-ACC7-EFE86ED62B70}" destId="{7AFB6D29-E24C-4152-9FDD-B4F93AFD245F}" srcOrd="1" destOrd="0" parTransId="{B7CFF23B-5DFD-40A3-B680-457BF5985A2D}" sibTransId="{7EB67AD6-F9E5-4932-9789-D93F20896B64}"/>
    <dgm:cxn modelId="{24776274-CA10-4C1F-8274-47F6F9FE973B}" type="presOf" srcId="{5BC879BF-09F5-4291-BA3F-5B40533A045F}" destId="{968480F0-FAF9-4D98-9714-6B8F51A77EA6}" srcOrd="0" destOrd="0" presId="urn:microsoft.com/office/officeart/2005/8/layout/hList1"/>
    <dgm:cxn modelId="{94F5C924-220D-452A-9B60-82A95D079104}" srcId="{988151E9-53D8-4220-979C-FC86C8EF77CC}" destId="{EA023473-564E-4C81-AA5B-DD08AB30F7E3}" srcOrd="2" destOrd="0" parTransId="{2DEF6F64-2F7F-402C-9688-C8FF7D7AEF89}" sibTransId="{7EE8F2AB-82E3-4874-8E4F-1483521E9815}"/>
    <dgm:cxn modelId="{B949D26D-F091-443A-B4EE-6CBECD61F014}" type="presOf" srcId="{2B7155EF-CD7B-4636-BD57-84F140A8A347}" destId="{89672000-7709-459A-988B-AC23D0A25726}" srcOrd="0" destOrd="0" presId="urn:microsoft.com/office/officeart/2005/8/layout/hList1"/>
    <dgm:cxn modelId="{5CC53A53-22F8-4063-853C-458804052FA7}" type="presOf" srcId="{988151E9-53D8-4220-979C-FC86C8EF77CC}" destId="{4190E934-E766-486D-9A2A-C9C7AA59D7C2}" srcOrd="0" destOrd="0" presId="urn:microsoft.com/office/officeart/2005/8/layout/hList1"/>
    <dgm:cxn modelId="{C27474E0-0076-4993-9C8B-00E5B721C34A}" type="presOf" srcId="{FE334D73-67A6-49B8-BDEE-EF6170C4CB92}" destId="{968FBF36-7105-4A0A-A716-5A3515B66CD6}" srcOrd="0" destOrd="0" presId="urn:microsoft.com/office/officeart/2005/8/layout/hList1"/>
    <dgm:cxn modelId="{9BABE496-2D80-404D-96E6-1B872F5DEFFA}" srcId="{1D7C81DB-1CA0-43FA-ACC7-EFE86ED62B70}" destId="{5BC879BF-09F5-4291-BA3F-5B40533A045F}" srcOrd="0" destOrd="0" parTransId="{441576F7-6974-4375-B1CC-2226327CB6CF}" sibTransId="{9473A640-1586-4B43-8B7B-6384691B3A04}"/>
    <dgm:cxn modelId="{22C42A2A-7883-4E09-A93F-0D9250FF2B10}" srcId="{2B7155EF-CD7B-4636-BD57-84F140A8A347}" destId="{1D7C81DB-1CA0-43FA-ACC7-EFE86ED62B70}" srcOrd="2" destOrd="0" parTransId="{9DA006E0-EBB3-48A6-B4EE-3D4F23DDB822}" sibTransId="{8642AAEE-6246-4E0B-8D1B-D3B717ED8BE3}"/>
    <dgm:cxn modelId="{4D541F20-279A-4124-99CF-0DCCCFB0BE6E}" type="presOf" srcId="{7AFB6D29-E24C-4152-9FDD-B4F93AFD245F}" destId="{968480F0-FAF9-4D98-9714-6B8F51A77EA6}" srcOrd="0" destOrd="1" presId="urn:microsoft.com/office/officeart/2005/8/layout/hList1"/>
    <dgm:cxn modelId="{363BE3C9-17FD-40CF-8CFD-0DDEE8AD3332}" type="presOf" srcId="{D30C74DC-E364-4254-915E-105436C914E7}" destId="{ECF2C2FE-4244-4DCE-98B7-CDD441A0591C}" srcOrd="0" destOrd="2" presId="urn:microsoft.com/office/officeart/2005/8/layout/hList1"/>
    <dgm:cxn modelId="{35732152-EA5C-4F80-A98B-D3AB91C54142}" srcId="{FE334D73-67A6-49B8-BDEE-EF6170C4CB92}" destId="{9190E20F-7574-4571-A177-DC3E9649EBE6}" srcOrd="0" destOrd="0" parTransId="{3CE14068-C9A4-4D61-AD0C-D4F212C91722}" sibTransId="{A2401894-502A-4C0D-9537-9CC5CB7ECD9A}"/>
    <dgm:cxn modelId="{D31CB4FB-9A38-45F5-B491-4C4E9B6F3B90}" srcId="{1D7C81DB-1CA0-43FA-ACC7-EFE86ED62B70}" destId="{ECDBD0F3-4D5D-42BD-8415-47F6840DC328}" srcOrd="2" destOrd="0" parTransId="{8E11ADB3-BDEA-46C7-886A-3B2704460519}" sibTransId="{872C364E-12DE-4EDB-A0E3-6F7184598691}"/>
    <dgm:cxn modelId="{C9BD3F7A-3523-4AD5-8250-9FF985E3C233}" type="presOf" srcId="{ECDBD0F3-4D5D-42BD-8415-47F6840DC328}" destId="{968480F0-FAF9-4D98-9714-6B8F51A77EA6}" srcOrd="0" destOrd="2" presId="urn:microsoft.com/office/officeart/2005/8/layout/hList1"/>
    <dgm:cxn modelId="{EFA46B8E-2C0E-4C63-94AC-2663805ABAA9}" type="presOf" srcId="{8EBF6029-923F-41BA-A4ED-F5384617C2AA}" destId="{C192205C-0723-4598-8604-AB07EF3A7492}" srcOrd="0" destOrd="0" presId="urn:microsoft.com/office/officeart/2005/8/layout/hList1"/>
    <dgm:cxn modelId="{2494DCA6-061F-4DA2-882B-6198122F9414}" srcId="{FE334D73-67A6-49B8-BDEE-EF6170C4CB92}" destId="{D30C74DC-E364-4254-915E-105436C914E7}" srcOrd="2" destOrd="0" parTransId="{BD0FE2DE-495A-4EE4-97AC-70CDACB50A4B}" sibTransId="{C26C8282-E66D-4682-AF4B-CE938948FF8A}"/>
    <dgm:cxn modelId="{76D89503-09A0-4FCC-A166-3B6BEF8E99CD}" type="presOf" srcId="{9190E20F-7574-4571-A177-DC3E9649EBE6}" destId="{ECF2C2FE-4244-4DCE-98B7-CDD441A0591C}" srcOrd="0" destOrd="0" presId="urn:microsoft.com/office/officeart/2005/8/layout/hList1"/>
    <dgm:cxn modelId="{3B5628F9-2AD4-4CAC-B534-7C3712B9BE0F}" srcId="{FE334D73-67A6-49B8-BDEE-EF6170C4CB92}" destId="{865CA316-8BA7-485F-A322-E51C37377CB3}" srcOrd="1" destOrd="0" parTransId="{34B69AC9-3FED-4584-8F9A-F7992A2FEC61}" sibTransId="{E0621F2F-8BAA-4E2B-AFC3-2A6A2C14F755}"/>
    <dgm:cxn modelId="{4E3809C4-5CBD-4B8A-989A-AB8728E9B629}" srcId="{988151E9-53D8-4220-979C-FC86C8EF77CC}" destId="{842AF94B-2887-49D6-8688-54F08C556B55}" srcOrd="1" destOrd="0" parTransId="{B8B7375E-1727-45B4-A660-764BD13E39D3}" sibTransId="{2E33BF42-E6D7-4F0D-8B5D-6461B0A5A4D6}"/>
    <dgm:cxn modelId="{D56519BC-F1FF-490B-9565-4BA8E1B46A4D}" srcId="{2B7155EF-CD7B-4636-BD57-84F140A8A347}" destId="{988151E9-53D8-4220-979C-FC86C8EF77CC}" srcOrd="0" destOrd="0" parTransId="{2F0CBDDD-A80D-4AA8-94E7-E4865C7A8FAC}" sibTransId="{671507FE-54E1-4DA1-B529-B91CCF2BB2BA}"/>
    <dgm:cxn modelId="{490C4AAE-2049-4128-8458-4360B7C79B1D}" type="presOf" srcId="{EA023473-564E-4C81-AA5B-DD08AB30F7E3}" destId="{C192205C-0723-4598-8604-AB07EF3A7492}" srcOrd="0" destOrd="2" presId="urn:microsoft.com/office/officeart/2005/8/layout/hList1"/>
    <dgm:cxn modelId="{CC226CC4-5BB6-4224-B70D-02D8AB594B5B}" type="presParOf" srcId="{89672000-7709-459A-988B-AC23D0A25726}" destId="{B5458272-7BD0-471B-9523-8BD8AFDED7D1}" srcOrd="0" destOrd="0" presId="urn:microsoft.com/office/officeart/2005/8/layout/hList1"/>
    <dgm:cxn modelId="{80AE4B8A-D024-4FA7-A294-E333F3F21671}" type="presParOf" srcId="{B5458272-7BD0-471B-9523-8BD8AFDED7D1}" destId="{4190E934-E766-486D-9A2A-C9C7AA59D7C2}" srcOrd="0" destOrd="0" presId="urn:microsoft.com/office/officeart/2005/8/layout/hList1"/>
    <dgm:cxn modelId="{FC6B7E7C-69E0-4F9A-A72F-3CB48B3877D7}" type="presParOf" srcId="{B5458272-7BD0-471B-9523-8BD8AFDED7D1}" destId="{C192205C-0723-4598-8604-AB07EF3A7492}" srcOrd="1" destOrd="0" presId="urn:microsoft.com/office/officeart/2005/8/layout/hList1"/>
    <dgm:cxn modelId="{200EB35D-4BD1-4E67-B96B-A5FB81085897}" type="presParOf" srcId="{89672000-7709-459A-988B-AC23D0A25726}" destId="{36E38589-D59B-45A6-AD17-E0F6C915017C}" srcOrd="1" destOrd="0" presId="urn:microsoft.com/office/officeart/2005/8/layout/hList1"/>
    <dgm:cxn modelId="{26A9D3F1-AD6B-499C-841A-43DC82C66261}" type="presParOf" srcId="{89672000-7709-459A-988B-AC23D0A25726}" destId="{433FABEB-2B9C-4C66-BF2F-23165B8A66CC}" srcOrd="2" destOrd="0" presId="urn:microsoft.com/office/officeart/2005/8/layout/hList1"/>
    <dgm:cxn modelId="{11AE82A8-1E7C-4CBD-BA26-8E08C83CB425}" type="presParOf" srcId="{433FABEB-2B9C-4C66-BF2F-23165B8A66CC}" destId="{968FBF36-7105-4A0A-A716-5A3515B66CD6}" srcOrd="0" destOrd="0" presId="urn:microsoft.com/office/officeart/2005/8/layout/hList1"/>
    <dgm:cxn modelId="{8C211462-DEE7-4D29-8549-2E28ADE9C967}" type="presParOf" srcId="{433FABEB-2B9C-4C66-BF2F-23165B8A66CC}" destId="{ECF2C2FE-4244-4DCE-98B7-CDD441A0591C}" srcOrd="1" destOrd="0" presId="urn:microsoft.com/office/officeart/2005/8/layout/hList1"/>
    <dgm:cxn modelId="{03C1D01C-8E2F-4A7D-8E43-990C76B11390}" type="presParOf" srcId="{89672000-7709-459A-988B-AC23D0A25726}" destId="{60850BCF-73FD-47F3-996F-7780DDA1451F}" srcOrd="3" destOrd="0" presId="urn:microsoft.com/office/officeart/2005/8/layout/hList1"/>
    <dgm:cxn modelId="{9A7A65AE-EC81-4E79-BD29-048A663D2CD6}" type="presParOf" srcId="{89672000-7709-459A-988B-AC23D0A25726}" destId="{220F2B9E-111C-4AEF-A615-07448CF01A10}" srcOrd="4" destOrd="0" presId="urn:microsoft.com/office/officeart/2005/8/layout/hList1"/>
    <dgm:cxn modelId="{5162DA79-5D70-447F-AF74-F6D8E1DDC1EE}" type="presParOf" srcId="{220F2B9E-111C-4AEF-A615-07448CF01A10}" destId="{0D6D875E-8E18-48C8-A017-3A0F79129477}" srcOrd="0" destOrd="0" presId="urn:microsoft.com/office/officeart/2005/8/layout/hList1"/>
    <dgm:cxn modelId="{6FFD618B-A719-48B3-9FC2-5841F101F95D}" type="presParOf" srcId="{220F2B9E-111C-4AEF-A615-07448CF01A10}" destId="{968480F0-FAF9-4D98-9714-6B8F51A77E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3580610-C8CD-41E3-907E-9B81B311683E}" type="doc">
      <dgm:prSet loTypeId="urn:microsoft.com/office/officeart/2005/8/layout/process4" loCatId="list" qsTypeId="urn:microsoft.com/office/officeart/2005/8/quickstyle/simple1" qsCatId="simple" csTypeId="urn:microsoft.com/office/officeart/2005/8/colors/accent5_2" csCatId="accent5" phldr="1"/>
      <dgm:spPr/>
      <dgm:t>
        <a:bodyPr/>
        <a:lstStyle/>
        <a:p>
          <a:endParaRPr lang="en-US"/>
        </a:p>
      </dgm:t>
    </dgm:pt>
    <dgm:pt modelId="{25F3BB4F-199A-4C7A-9C20-248C27F8A1F0}">
      <dgm:prSet phldrT="[Text]" custT="1"/>
      <dgm:spPr/>
      <dgm:t>
        <a:bodyPr/>
        <a:lstStyle/>
        <a:p>
          <a:r>
            <a:rPr lang="en-US" sz="2400" dirty="0" smtClean="0"/>
            <a:t>All eligible ALEs certify that they:</a:t>
          </a:r>
          <a:endParaRPr lang="en-US" sz="2400" dirty="0"/>
        </a:p>
      </dgm:t>
    </dgm:pt>
    <dgm:pt modelId="{EAD14671-71E0-4E9F-AE46-1CA4CC6FDF83}" type="parTrans" cxnId="{54988216-6707-4AD7-92B7-51FE6E8C730A}">
      <dgm:prSet/>
      <dgm:spPr/>
      <dgm:t>
        <a:bodyPr/>
        <a:lstStyle/>
        <a:p>
          <a:endParaRPr lang="en-US"/>
        </a:p>
      </dgm:t>
    </dgm:pt>
    <dgm:pt modelId="{D7374EAB-AC05-4B1A-9F06-78A337D09177}" type="sibTrans" cxnId="{54988216-6707-4AD7-92B7-51FE6E8C730A}">
      <dgm:prSet/>
      <dgm:spPr/>
      <dgm:t>
        <a:bodyPr/>
        <a:lstStyle/>
        <a:p>
          <a:endParaRPr lang="en-US"/>
        </a:p>
      </dgm:t>
    </dgm:pt>
    <dgm:pt modelId="{7626D16F-D97D-4E5B-AFBE-D4FF4005ED05}">
      <dgm:prSet phldrT="[Text]"/>
      <dgm:spPr/>
      <dgm:t>
        <a:bodyPr/>
        <a:lstStyle/>
        <a:p>
          <a:r>
            <a:rPr lang="en-US" dirty="0" smtClean="0"/>
            <a:t>Employ a limited workforce</a:t>
          </a:r>
          <a:endParaRPr lang="en-US" dirty="0"/>
        </a:p>
      </dgm:t>
    </dgm:pt>
    <dgm:pt modelId="{7ABCEA8E-A05E-4A71-B1EC-98BCF18CB27C}" type="parTrans" cxnId="{491E954C-B193-4536-95A2-B268B12E5C66}">
      <dgm:prSet/>
      <dgm:spPr/>
      <dgm:t>
        <a:bodyPr/>
        <a:lstStyle/>
        <a:p>
          <a:endParaRPr lang="en-US"/>
        </a:p>
      </dgm:t>
    </dgm:pt>
    <dgm:pt modelId="{D968A344-977F-41CA-928F-0F148502DD98}" type="sibTrans" cxnId="{491E954C-B193-4536-95A2-B268B12E5C66}">
      <dgm:prSet/>
      <dgm:spPr/>
      <dgm:t>
        <a:bodyPr/>
        <a:lstStyle/>
        <a:p>
          <a:endParaRPr lang="en-US"/>
        </a:p>
      </dgm:t>
    </dgm:pt>
    <dgm:pt modelId="{4935DB06-0532-48B6-AEBC-0EAF76C93A34}">
      <dgm:prSet phldrT="[Text]"/>
      <dgm:spPr/>
      <dgm:t>
        <a:bodyPr/>
        <a:lstStyle/>
        <a:p>
          <a:r>
            <a:rPr lang="en-US" dirty="0" smtClean="0"/>
            <a:t>Did not reduce workforce size or overall hours of service to satisfy workforce size condition</a:t>
          </a:r>
          <a:endParaRPr lang="en-US" dirty="0"/>
        </a:p>
      </dgm:t>
    </dgm:pt>
    <dgm:pt modelId="{F7F0022B-EFFB-4412-B7D1-B05840EF6E38}" type="parTrans" cxnId="{BA89CF06-6B04-4784-B7A1-A5B4B8AE1D0B}">
      <dgm:prSet/>
      <dgm:spPr/>
      <dgm:t>
        <a:bodyPr/>
        <a:lstStyle/>
        <a:p>
          <a:endParaRPr lang="en-US"/>
        </a:p>
      </dgm:t>
    </dgm:pt>
    <dgm:pt modelId="{13B5C513-2C26-4605-A279-93083AB53D0A}" type="sibTrans" cxnId="{BA89CF06-6B04-4784-B7A1-A5B4B8AE1D0B}">
      <dgm:prSet/>
      <dgm:spPr/>
      <dgm:t>
        <a:bodyPr/>
        <a:lstStyle/>
        <a:p>
          <a:endParaRPr lang="en-US"/>
        </a:p>
      </dgm:t>
    </dgm:pt>
    <dgm:pt modelId="{F9CDB8AE-E47B-468F-B1FD-262BB9012FD7}">
      <dgm:prSet phldrT="[Text]"/>
      <dgm:spPr/>
      <dgm:t>
        <a:bodyPr/>
        <a:lstStyle/>
        <a:p>
          <a:r>
            <a:rPr lang="en-US" dirty="0" smtClean="0"/>
            <a:t>Did not eliminate or materially reduce the health coverage (if any) offered as of Feb. 9, 2014</a:t>
          </a:r>
          <a:endParaRPr lang="en-US" dirty="0"/>
        </a:p>
      </dgm:t>
    </dgm:pt>
    <dgm:pt modelId="{30474FF6-DCD1-4176-9432-A9A2F305D4CF}" type="parTrans" cxnId="{F9917468-662A-4958-8CBE-F5BABE79768F}">
      <dgm:prSet/>
      <dgm:spPr/>
      <dgm:t>
        <a:bodyPr/>
        <a:lstStyle/>
        <a:p>
          <a:endParaRPr lang="en-US"/>
        </a:p>
      </dgm:t>
    </dgm:pt>
    <dgm:pt modelId="{C87BBEFF-4308-4E8A-96A4-ED8A286F83B7}" type="sibTrans" cxnId="{F9917468-662A-4958-8CBE-F5BABE79768F}">
      <dgm:prSet/>
      <dgm:spPr/>
      <dgm:t>
        <a:bodyPr/>
        <a:lstStyle/>
        <a:p>
          <a:endParaRPr lang="en-US"/>
        </a:p>
      </dgm:t>
    </dgm:pt>
    <dgm:pt modelId="{D6D7D06D-DCEA-4BA9-9E59-B8CD95A90906}">
      <dgm:prSet phldrT="[Text]" custT="1"/>
      <dgm:spPr/>
      <dgm:t>
        <a:bodyPr/>
        <a:lstStyle/>
        <a:p>
          <a:r>
            <a:rPr lang="en-US" sz="2400" b="1" dirty="0" smtClean="0"/>
            <a:t>Medium-sized ALEs eligible for the one-year delay will still report under Section 6056 for 2015</a:t>
          </a:r>
          <a:endParaRPr lang="en-US" sz="2400" dirty="0"/>
        </a:p>
      </dgm:t>
    </dgm:pt>
    <dgm:pt modelId="{A800D1CC-07F6-480E-BB9A-D794A4F7EE67}" type="parTrans" cxnId="{E8D16472-905D-4407-AD89-C4A7558FA4E6}">
      <dgm:prSet/>
      <dgm:spPr/>
      <dgm:t>
        <a:bodyPr/>
        <a:lstStyle/>
        <a:p>
          <a:endParaRPr lang="en-US"/>
        </a:p>
      </dgm:t>
    </dgm:pt>
    <dgm:pt modelId="{0EFF1698-ED21-45D5-9211-AE0138ED9391}" type="sibTrans" cxnId="{E8D16472-905D-4407-AD89-C4A7558FA4E6}">
      <dgm:prSet/>
      <dgm:spPr/>
      <dgm:t>
        <a:bodyPr/>
        <a:lstStyle/>
        <a:p>
          <a:endParaRPr lang="en-US"/>
        </a:p>
      </dgm:t>
    </dgm:pt>
    <dgm:pt modelId="{BBFBB5AE-9ACB-4AB4-B9DB-6CED0A84D3BC}" type="pres">
      <dgm:prSet presAssocID="{E3580610-C8CD-41E3-907E-9B81B311683E}" presName="Name0" presStyleCnt="0">
        <dgm:presLayoutVars>
          <dgm:dir/>
          <dgm:animLvl val="lvl"/>
          <dgm:resizeHandles val="exact"/>
        </dgm:presLayoutVars>
      </dgm:prSet>
      <dgm:spPr/>
      <dgm:t>
        <a:bodyPr/>
        <a:lstStyle/>
        <a:p>
          <a:endParaRPr lang="en-US"/>
        </a:p>
      </dgm:t>
    </dgm:pt>
    <dgm:pt modelId="{B9989FA9-1777-4BC1-B63C-BE58773BEF6C}" type="pres">
      <dgm:prSet presAssocID="{25F3BB4F-199A-4C7A-9C20-248C27F8A1F0}" presName="boxAndChildren" presStyleCnt="0"/>
      <dgm:spPr/>
    </dgm:pt>
    <dgm:pt modelId="{069B61D4-6C8E-4E29-B239-682736335380}" type="pres">
      <dgm:prSet presAssocID="{25F3BB4F-199A-4C7A-9C20-248C27F8A1F0}" presName="parentTextBox" presStyleLbl="node1" presStyleIdx="0" presStyleCnt="2"/>
      <dgm:spPr/>
      <dgm:t>
        <a:bodyPr/>
        <a:lstStyle/>
        <a:p>
          <a:endParaRPr lang="en-US"/>
        </a:p>
      </dgm:t>
    </dgm:pt>
    <dgm:pt modelId="{4268436E-CC46-40DA-BF99-5C14E4E13AD8}" type="pres">
      <dgm:prSet presAssocID="{25F3BB4F-199A-4C7A-9C20-248C27F8A1F0}" presName="entireBox" presStyleLbl="node1" presStyleIdx="0" presStyleCnt="2"/>
      <dgm:spPr/>
      <dgm:t>
        <a:bodyPr/>
        <a:lstStyle/>
        <a:p>
          <a:endParaRPr lang="en-US"/>
        </a:p>
      </dgm:t>
    </dgm:pt>
    <dgm:pt modelId="{58DBB181-B89C-479C-8460-A9805866D38D}" type="pres">
      <dgm:prSet presAssocID="{25F3BB4F-199A-4C7A-9C20-248C27F8A1F0}" presName="descendantBox" presStyleCnt="0"/>
      <dgm:spPr/>
    </dgm:pt>
    <dgm:pt modelId="{B31BDD1D-6C75-486B-9E42-7A85444E2A6C}" type="pres">
      <dgm:prSet presAssocID="{7626D16F-D97D-4E5B-AFBE-D4FF4005ED05}" presName="childTextBox" presStyleLbl="fgAccFollowNode1" presStyleIdx="0" presStyleCnt="3" custScaleX="59236">
        <dgm:presLayoutVars>
          <dgm:bulletEnabled val="1"/>
        </dgm:presLayoutVars>
      </dgm:prSet>
      <dgm:spPr/>
      <dgm:t>
        <a:bodyPr/>
        <a:lstStyle/>
        <a:p>
          <a:endParaRPr lang="en-US"/>
        </a:p>
      </dgm:t>
    </dgm:pt>
    <dgm:pt modelId="{3ECEEC3E-4F85-44FA-AE13-89043AB56432}" type="pres">
      <dgm:prSet presAssocID="{4935DB06-0532-48B6-AEBC-0EAF76C93A34}" presName="childTextBox" presStyleLbl="fgAccFollowNode1" presStyleIdx="1" presStyleCnt="3">
        <dgm:presLayoutVars>
          <dgm:bulletEnabled val="1"/>
        </dgm:presLayoutVars>
      </dgm:prSet>
      <dgm:spPr/>
      <dgm:t>
        <a:bodyPr/>
        <a:lstStyle/>
        <a:p>
          <a:endParaRPr lang="en-US"/>
        </a:p>
      </dgm:t>
    </dgm:pt>
    <dgm:pt modelId="{176F2498-EA9D-491A-B115-7A039A04CD13}" type="pres">
      <dgm:prSet presAssocID="{F9CDB8AE-E47B-468F-B1FD-262BB9012FD7}" presName="childTextBox" presStyleLbl="fgAccFollowNode1" presStyleIdx="2" presStyleCnt="3">
        <dgm:presLayoutVars>
          <dgm:bulletEnabled val="1"/>
        </dgm:presLayoutVars>
      </dgm:prSet>
      <dgm:spPr/>
      <dgm:t>
        <a:bodyPr/>
        <a:lstStyle/>
        <a:p>
          <a:endParaRPr lang="en-US"/>
        </a:p>
      </dgm:t>
    </dgm:pt>
    <dgm:pt modelId="{3D2E9BD6-BCFE-43D2-A00C-FBCDB691E636}" type="pres">
      <dgm:prSet presAssocID="{0EFF1698-ED21-45D5-9211-AE0138ED9391}" presName="sp" presStyleCnt="0"/>
      <dgm:spPr/>
    </dgm:pt>
    <dgm:pt modelId="{B9C9CAEC-7EBF-44DA-AC89-320B92CF16EF}" type="pres">
      <dgm:prSet presAssocID="{D6D7D06D-DCEA-4BA9-9E59-B8CD95A90906}" presName="arrowAndChildren" presStyleCnt="0"/>
      <dgm:spPr/>
    </dgm:pt>
    <dgm:pt modelId="{E9E586B9-6A75-460B-9B73-B664F138A472}" type="pres">
      <dgm:prSet presAssocID="{D6D7D06D-DCEA-4BA9-9E59-B8CD95A90906}" presName="parentTextArrow" presStyleLbl="node1" presStyleIdx="1" presStyleCnt="2"/>
      <dgm:spPr/>
      <dgm:t>
        <a:bodyPr/>
        <a:lstStyle/>
        <a:p>
          <a:endParaRPr lang="en-US"/>
        </a:p>
      </dgm:t>
    </dgm:pt>
  </dgm:ptLst>
  <dgm:cxnLst>
    <dgm:cxn modelId="{58250E44-228D-414D-9CBE-8C6C73DE753C}" type="presOf" srcId="{4935DB06-0532-48B6-AEBC-0EAF76C93A34}" destId="{3ECEEC3E-4F85-44FA-AE13-89043AB56432}" srcOrd="0" destOrd="0" presId="urn:microsoft.com/office/officeart/2005/8/layout/process4"/>
    <dgm:cxn modelId="{491E954C-B193-4536-95A2-B268B12E5C66}" srcId="{25F3BB4F-199A-4C7A-9C20-248C27F8A1F0}" destId="{7626D16F-D97D-4E5B-AFBE-D4FF4005ED05}" srcOrd="0" destOrd="0" parTransId="{7ABCEA8E-A05E-4A71-B1EC-98BCF18CB27C}" sibTransId="{D968A344-977F-41CA-928F-0F148502DD98}"/>
    <dgm:cxn modelId="{F9917468-662A-4958-8CBE-F5BABE79768F}" srcId="{25F3BB4F-199A-4C7A-9C20-248C27F8A1F0}" destId="{F9CDB8AE-E47B-468F-B1FD-262BB9012FD7}" srcOrd="2" destOrd="0" parTransId="{30474FF6-DCD1-4176-9432-A9A2F305D4CF}" sibTransId="{C87BBEFF-4308-4E8A-96A4-ED8A286F83B7}"/>
    <dgm:cxn modelId="{E8D16472-905D-4407-AD89-C4A7558FA4E6}" srcId="{E3580610-C8CD-41E3-907E-9B81B311683E}" destId="{D6D7D06D-DCEA-4BA9-9E59-B8CD95A90906}" srcOrd="0" destOrd="0" parTransId="{A800D1CC-07F6-480E-BB9A-D794A4F7EE67}" sibTransId="{0EFF1698-ED21-45D5-9211-AE0138ED9391}"/>
    <dgm:cxn modelId="{7BE849D7-B63D-4850-9620-7B697780B4E1}" type="presOf" srcId="{7626D16F-D97D-4E5B-AFBE-D4FF4005ED05}" destId="{B31BDD1D-6C75-486B-9E42-7A85444E2A6C}" srcOrd="0" destOrd="0" presId="urn:microsoft.com/office/officeart/2005/8/layout/process4"/>
    <dgm:cxn modelId="{EA3EA250-155A-40CE-B70F-431BB3EEE395}" type="presOf" srcId="{E3580610-C8CD-41E3-907E-9B81B311683E}" destId="{BBFBB5AE-9ACB-4AB4-B9DB-6CED0A84D3BC}" srcOrd="0" destOrd="0" presId="urn:microsoft.com/office/officeart/2005/8/layout/process4"/>
    <dgm:cxn modelId="{E5F69DF1-E8FF-4535-B6B7-AF6B60613E3F}" type="presOf" srcId="{25F3BB4F-199A-4C7A-9C20-248C27F8A1F0}" destId="{4268436E-CC46-40DA-BF99-5C14E4E13AD8}" srcOrd="1" destOrd="0" presId="urn:microsoft.com/office/officeart/2005/8/layout/process4"/>
    <dgm:cxn modelId="{C941407E-D9CF-4DBD-AB1B-11BCE913EF06}" type="presOf" srcId="{25F3BB4F-199A-4C7A-9C20-248C27F8A1F0}" destId="{069B61D4-6C8E-4E29-B239-682736335380}" srcOrd="0" destOrd="0" presId="urn:microsoft.com/office/officeart/2005/8/layout/process4"/>
    <dgm:cxn modelId="{BA89CF06-6B04-4784-B7A1-A5B4B8AE1D0B}" srcId="{25F3BB4F-199A-4C7A-9C20-248C27F8A1F0}" destId="{4935DB06-0532-48B6-AEBC-0EAF76C93A34}" srcOrd="1" destOrd="0" parTransId="{F7F0022B-EFFB-4412-B7D1-B05840EF6E38}" sibTransId="{13B5C513-2C26-4605-A279-93083AB53D0A}"/>
    <dgm:cxn modelId="{997E8EAE-6DBD-4FA7-B3DC-A92629774267}" type="presOf" srcId="{F9CDB8AE-E47B-468F-B1FD-262BB9012FD7}" destId="{176F2498-EA9D-491A-B115-7A039A04CD13}" srcOrd="0" destOrd="0" presId="urn:microsoft.com/office/officeart/2005/8/layout/process4"/>
    <dgm:cxn modelId="{6EAC08F1-667F-4065-B6A7-A68823D5133C}" type="presOf" srcId="{D6D7D06D-DCEA-4BA9-9E59-B8CD95A90906}" destId="{E9E586B9-6A75-460B-9B73-B664F138A472}" srcOrd="0" destOrd="0" presId="urn:microsoft.com/office/officeart/2005/8/layout/process4"/>
    <dgm:cxn modelId="{54988216-6707-4AD7-92B7-51FE6E8C730A}" srcId="{E3580610-C8CD-41E3-907E-9B81B311683E}" destId="{25F3BB4F-199A-4C7A-9C20-248C27F8A1F0}" srcOrd="1" destOrd="0" parTransId="{EAD14671-71E0-4E9F-AE46-1CA4CC6FDF83}" sibTransId="{D7374EAB-AC05-4B1A-9F06-78A337D09177}"/>
    <dgm:cxn modelId="{FD11A1EF-6EC4-4C39-9827-05BBCC1F6231}" type="presParOf" srcId="{BBFBB5AE-9ACB-4AB4-B9DB-6CED0A84D3BC}" destId="{B9989FA9-1777-4BC1-B63C-BE58773BEF6C}" srcOrd="0" destOrd="0" presId="urn:microsoft.com/office/officeart/2005/8/layout/process4"/>
    <dgm:cxn modelId="{E31D8999-1D89-4CC9-984E-6760D5B58CDB}" type="presParOf" srcId="{B9989FA9-1777-4BC1-B63C-BE58773BEF6C}" destId="{069B61D4-6C8E-4E29-B239-682736335380}" srcOrd="0" destOrd="0" presId="urn:microsoft.com/office/officeart/2005/8/layout/process4"/>
    <dgm:cxn modelId="{ACE11FD0-B17E-4CA0-A7A0-8137B408A28C}" type="presParOf" srcId="{B9989FA9-1777-4BC1-B63C-BE58773BEF6C}" destId="{4268436E-CC46-40DA-BF99-5C14E4E13AD8}" srcOrd="1" destOrd="0" presId="urn:microsoft.com/office/officeart/2005/8/layout/process4"/>
    <dgm:cxn modelId="{F78F12B6-D253-4FCC-8B71-9712D5D7E546}" type="presParOf" srcId="{B9989FA9-1777-4BC1-B63C-BE58773BEF6C}" destId="{58DBB181-B89C-479C-8460-A9805866D38D}" srcOrd="2" destOrd="0" presId="urn:microsoft.com/office/officeart/2005/8/layout/process4"/>
    <dgm:cxn modelId="{3CCB3DBD-31CF-4AAE-98B6-FA59A9CFA5F1}" type="presParOf" srcId="{58DBB181-B89C-479C-8460-A9805866D38D}" destId="{B31BDD1D-6C75-486B-9E42-7A85444E2A6C}" srcOrd="0" destOrd="0" presId="urn:microsoft.com/office/officeart/2005/8/layout/process4"/>
    <dgm:cxn modelId="{A77CD28A-149D-4EE2-99CC-2A0EE4BF33DC}" type="presParOf" srcId="{58DBB181-B89C-479C-8460-A9805866D38D}" destId="{3ECEEC3E-4F85-44FA-AE13-89043AB56432}" srcOrd="1" destOrd="0" presId="urn:microsoft.com/office/officeart/2005/8/layout/process4"/>
    <dgm:cxn modelId="{F94F996D-92ED-4FF4-8B8B-4E4F5B12D897}" type="presParOf" srcId="{58DBB181-B89C-479C-8460-A9805866D38D}" destId="{176F2498-EA9D-491A-B115-7A039A04CD13}" srcOrd="2" destOrd="0" presId="urn:microsoft.com/office/officeart/2005/8/layout/process4"/>
    <dgm:cxn modelId="{9C6EB9A0-A3E4-4457-A3B9-10466431A032}" type="presParOf" srcId="{BBFBB5AE-9ACB-4AB4-B9DB-6CED0A84D3BC}" destId="{3D2E9BD6-BCFE-43D2-A00C-FBCDB691E636}" srcOrd="1" destOrd="0" presId="urn:microsoft.com/office/officeart/2005/8/layout/process4"/>
    <dgm:cxn modelId="{4E01F985-3884-462D-94A4-847C70D34AF2}" type="presParOf" srcId="{BBFBB5AE-9ACB-4AB4-B9DB-6CED0A84D3BC}" destId="{B9C9CAEC-7EBF-44DA-AC89-320B92CF16EF}" srcOrd="2" destOrd="0" presId="urn:microsoft.com/office/officeart/2005/8/layout/process4"/>
    <dgm:cxn modelId="{4CC3893A-1C90-4001-9183-8C78DC2BAC17}" type="presParOf" srcId="{B9C9CAEC-7EBF-44DA-AC89-320B92CF16EF}" destId="{E9E586B9-6A75-460B-9B73-B664F138A47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93589BE-376B-4507-9826-D84840D5DC5C}"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B6C9CAA8-1CB0-4550-AFFE-F6570C1C2A6C}">
      <dgm:prSet phldrT="[Text]" custT="1"/>
      <dgm:spPr/>
      <dgm:t>
        <a:bodyPr/>
        <a:lstStyle/>
        <a:p>
          <a:pPr algn="ctr"/>
          <a:r>
            <a:rPr lang="en-US" sz="2000" dirty="0" smtClean="0"/>
            <a:t>2014 Reporting</a:t>
          </a:r>
          <a:endParaRPr lang="en-US" sz="2000" dirty="0"/>
        </a:p>
      </dgm:t>
    </dgm:pt>
    <dgm:pt modelId="{1DF58635-F8E8-469E-866F-E4598C8ADE9A}" type="parTrans" cxnId="{938C3DF4-9EDB-47F2-A501-74A50F9B42F6}">
      <dgm:prSet/>
      <dgm:spPr/>
      <dgm:t>
        <a:bodyPr/>
        <a:lstStyle/>
        <a:p>
          <a:endParaRPr lang="en-US" sz="2400"/>
        </a:p>
      </dgm:t>
    </dgm:pt>
    <dgm:pt modelId="{9B06597F-2D1A-455C-8B36-BB1EC0DC37B0}" type="sibTrans" cxnId="{938C3DF4-9EDB-47F2-A501-74A50F9B42F6}">
      <dgm:prSet custT="1"/>
      <dgm:spPr>
        <a:solidFill>
          <a:schemeClr val="accent1"/>
        </a:solidFill>
      </dgm:spPr>
      <dgm:t>
        <a:bodyPr/>
        <a:lstStyle/>
        <a:p>
          <a:endParaRPr lang="en-US" sz="1800"/>
        </a:p>
      </dgm:t>
    </dgm:pt>
    <dgm:pt modelId="{228B0435-4AB6-4835-9AA4-8DD39FED0881}">
      <dgm:prSet phldrT="[Text]" custT="1"/>
      <dgm:spPr/>
      <dgm:t>
        <a:bodyPr/>
        <a:lstStyle/>
        <a:p>
          <a:pPr algn="l"/>
          <a:r>
            <a:rPr lang="en-US" sz="1600" dirty="0" smtClean="0"/>
            <a:t>Forms and instructions available</a:t>
          </a:r>
          <a:endParaRPr lang="en-US" sz="1600" dirty="0"/>
        </a:p>
      </dgm:t>
    </dgm:pt>
    <dgm:pt modelId="{0C423AC7-9BA3-4658-978F-089A8925A9EA}" type="parTrans" cxnId="{DE3A6F4A-307E-4F03-9450-8AEAF4C05E57}">
      <dgm:prSet/>
      <dgm:spPr/>
      <dgm:t>
        <a:bodyPr/>
        <a:lstStyle/>
        <a:p>
          <a:endParaRPr lang="en-US" sz="2400"/>
        </a:p>
      </dgm:t>
    </dgm:pt>
    <dgm:pt modelId="{E036A6F9-1C68-4775-B9DE-237369F88AF6}" type="sibTrans" cxnId="{DE3A6F4A-307E-4F03-9450-8AEAF4C05E57}">
      <dgm:prSet/>
      <dgm:spPr/>
      <dgm:t>
        <a:bodyPr/>
        <a:lstStyle/>
        <a:p>
          <a:endParaRPr lang="en-US" sz="2400"/>
        </a:p>
      </dgm:t>
    </dgm:pt>
    <dgm:pt modelId="{F530F6B5-BE3E-4ED5-9117-A860548E5C94}">
      <dgm:prSet phldrT="[Text]" custT="1"/>
      <dgm:spPr/>
      <dgm:t>
        <a:bodyPr/>
        <a:lstStyle/>
        <a:p>
          <a:pPr algn="ctr"/>
          <a:r>
            <a:rPr lang="en-US" sz="2000" dirty="0" smtClean="0"/>
            <a:t>2015 Reporting</a:t>
          </a:r>
          <a:endParaRPr lang="en-US" sz="2000" dirty="0"/>
        </a:p>
      </dgm:t>
    </dgm:pt>
    <dgm:pt modelId="{40F9BCD7-36E5-44A2-BAEA-42C7CB2A141F}" type="parTrans" cxnId="{EE0BA5F9-251F-4F65-B26E-4A36B6D51E1B}">
      <dgm:prSet/>
      <dgm:spPr/>
      <dgm:t>
        <a:bodyPr/>
        <a:lstStyle/>
        <a:p>
          <a:endParaRPr lang="en-US" sz="2400"/>
        </a:p>
      </dgm:t>
    </dgm:pt>
    <dgm:pt modelId="{D86F6448-C560-4514-81FB-91D9BA4BF5ED}" type="sibTrans" cxnId="{EE0BA5F9-251F-4F65-B26E-4A36B6D51E1B}">
      <dgm:prSet/>
      <dgm:spPr/>
      <dgm:t>
        <a:bodyPr/>
        <a:lstStyle/>
        <a:p>
          <a:endParaRPr lang="en-US" sz="2400"/>
        </a:p>
      </dgm:t>
    </dgm:pt>
    <dgm:pt modelId="{A0AE273D-CD4C-4B0B-8AA3-81A334F67F36}">
      <dgm:prSet phldrT="[Text]" custT="1"/>
      <dgm:spPr/>
      <dgm:t>
        <a:bodyPr/>
        <a:lstStyle/>
        <a:p>
          <a:pPr algn="l"/>
          <a:r>
            <a:rPr lang="en-US" sz="1600" dirty="0" smtClean="0"/>
            <a:t>Draft forms issued June 16, 2015</a:t>
          </a:r>
          <a:endParaRPr lang="en-US" sz="1600" dirty="0"/>
        </a:p>
      </dgm:t>
    </dgm:pt>
    <dgm:pt modelId="{89070329-FE4F-4951-8247-8C03CDE30FF4}" type="parTrans" cxnId="{9A8BC603-2ED5-4EC3-9575-91DA10EDCB6C}">
      <dgm:prSet/>
      <dgm:spPr/>
      <dgm:t>
        <a:bodyPr/>
        <a:lstStyle/>
        <a:p>
          <a:endParaRPr lang="en-US" sz="2400"/>
        </a:p>
      </dgm:t>
    </dgm:pt>
    <dgm:pt modelId="{2D9E7B33-B1C3-4CA3-BD79-325EDDE7FE74}" type="sibTrans" cxnId="{9A8BC603-2ED5-4EC3-9575-91DA10EDCB6C}">
      <dgm:prSet/>
      <dgm:spPr/>
      <dgm:t>
        <a:bodyPr/>
        <a:lstStyle/>
        <a:p>
          <a:endParaRPr lang="en-US" sz="2400"/>
        </a:p>
      </dgm:t>
    </dgm:pt>
    <dgm:pt modelId="{9A90538A-08C4-4A24-81B8-4CCC74E51D1A}">
      <dgm:prSet phldrT="[Text]" custT="1"/>
      <dgm:spPr/>
      <dgm:t>
        <a:bodyPr/>
        <a:lstStyle/>
        <a:p>
          <a:pPr algn="l"/>
          <a:r>
            <a:rPr lang="en-US" sz="1600" dirty="0" smtClean="0"/>
            <a:t>For voluntary filing</a:t>
          </a:r>
          <a:endParaRPr lang="en-US" sz="1600" dirty="0"/>
        </a:p>
      </dgm:t>
    </dgm:pt>
    <dgm:pt modelId="{2C078306-CD24-4E59-8A87-327590823A21}" type="parTrans" cxnId="{B1C9F39B-C1B7-4F02-958F-28D0415AFEE0}">
      <dgm:prSet/>
      <dgm:spPr/>
      <dgm:t>
        <a:bodyPr/>
        <a:lstStyle/>
        <a:p>
          <a:endParaRPr lang="en-US" sz="2400"/>
        </a:p>
      </dgm:t>
    </dgm:pt>
    <dgm:pt modelId="{CB26E451-F381-42BB-BA93-D4ED45FCA740}" type="sibTrans" cxnId="{B1C9F39B-C1B7-4F02-958F-28D0415AFEE0}">
      <dgm:prSet/>
      <dgm:spPr/>
      <dgm:t>
        <a:bodyPr/>
        <a:lstStyle/>
        <a:p>
          <a:endParaRPr lang="en-US" sz="2400"/>
        </a:p>
      </dgm:t>
    </dgm:pt>
    <dgm:pt modelId="{38772203-6B30-434A-8A12-797CA8EA99A4}">
      <dgm:prSet phldrT="[Text]" custT="1"/>
      <dgm:spPr/>
      <dgm:t>
        <a:bodyPr/>
        <a:lstStyle/>
        <a:p>
          <a:pPr algn="l"/>
          <a:r>
            <a:rPr lang="en-US" sz="1600" dirty="0" smtClean="0"/>
            <a:t>Minor changes were made</a:t>
          </a:r>
          <a:endParaRPr lang="en-US" sz="1600" dirty="0"/>
        </a:p>
      </dgm:t>
    </dgm:pt>
    <dgm:pt modelId="{2324C1A1-0AF1-4796-8004-10E802D8ACA2}" type="parTrans" cxnId="{8BCCAA67-66C9-4429-AEA9-EA0E4745A28C}">
      <dgm:prSet/>
      <dgm:spPr/>
      <dgm:t>
        <a:bodyPr/>
        <a:lstStyle/>
        <a:p>
          <a:endParaRPr lang="en-US" sz="2400"/>
        </a:p>
      </dgm:t>
    </dgm:pt>
    <dgm:pt modelId="{84C03560-83DC-4F92-884D-A2E736F48741}" type="sibTrans" cxnId="{8BCCAA67-66C9-4429-AEA9-EA0E4745A28C}">
      <dgm:prSet/>
      <dgm:spPr/>
      <dgm:t>
        <a:bodyPr/>
        <a:lstStyle/>
        <a:p>
          <a:endParaRPr lang="en-US" sz="2400"/>
        </a:p>
      </dgm:t>
    </dgm:pt>
    <dgm:pt modelId="{3B80A6D3-C6DC-4972-BDF4-035B09EA30CB}">
      <dgm:prSet phldrT="[Text]" custT="1"/>
      <dgm:spPr/>
      <dgm:t>
        <a:bodyPr/>
        <a:lstStyle/>
        <a:p>
          <a:pPr algn="l"/>
          <a:r>
            <a:rPr lang="en-US" sz="1600" dirty="0" smtClean="0"/>
            <a:t>2015 instructions have not been released</a:t>
          </a:r>
          <a:endParaRPr lang="en-US" sz="1600" dirty="0"/>
        </a:p>
      </dgm:t>
    </dgm:pt>
    <dgm:pt modelId="{9E5F5D9C-C517-4EC3-9EC9-1F961F88F44F}" type="parTrans" cxnId="{3D1D5EA4-30A8-46E9-99A8-515B8B3B15B7}">
      <dgm:prSet/>
      <dgm:spPr/>
      <dgm:t>
        <a:bodyPr/>
        <a:lstStyle/>
        <a:p>
          <a:endParaRPr lang="en-US" sz="2400"/>
        </a:p>
      </dgm:t>
    </dgm:pt>
    <dgm:pt modelId="{E6C664B1-1243-47DA-8D44-3B149A09975A}" type="sibTrans" cxnId="{3D1D5EA4-30A8-46E9-99A8-515B8B3B15B7}">
      <dgm:prSet/>
      <dgm:spPr/>
      <dgm:t>
        <a:bodyPr/>
        <a:lstStyle/>
        <a:p>
          <a:endParaRPr lang="en-US" sz="2400"/>
        </a:p>
      </dgm:t>
    </dgm:pt>
    <dgm:pt modelId="{332D356D-E359-4A90-B662-9B3A0002413C}" type="pres">
      <dgm:prSet presAssocID="{893589BE-376B-4507-9826-D84840D5DC5C}" presName="Name0" presStyleCnt="0">
        <dgm:presLayoutVars>
          <dgm:dir/>
          <dgm:resizeHandles val="exact"/>
        </dgm:presLayoutVars>
      </dgm:prSet>
      <dgm:spPr/>
      <dgm:t>
        <a:bodyPr/>
        <a:lstStyle/>
        <a:p>
          <a:endParaRPr lang="en-US"/>
        </a:p>
      </dgm:t>
    </dgm:pt>
    <dgm:pt modelId="{D5AA270E-4413-4C61-8CDC-5A8580B5F720}" type="pres">
      <dgm:prSet presAssocID="{B6C9CAA8-1CB0-4550-AFFE-F6570C1C2A6C}" presName="node" presStyleLbl="node1" presStyleIdx="0" presStyleCnt="2" custScaleX="92642">
        <dgm:presLayoutVars>
          <dgm:bulletEnabled val="1"/>
        </dgm:presLayoutVars>
      </dgm:prSet>
      <dgm:spPr>
        <a:prstGeom prst="snip1Rect">
          <a:avLst/>
        </a:prstGeom>
      </dgm:spPr>
      <dgm:t>
        <a:bodyPr/>
        <a:lstStyle/>
        <a:p>
          <a:endParaRPr lang="en-US"/>
        </a:p>
      </dgm:t>
    </dgm:pt>
    <dgm:pt modelId="{C48E99B2-D9B3-4D42-A970-B604FB28045C}" type="pres">
      <dgm:prSet presAssocID="{9B06597F-2D1A-455C-8B36-BB1EC0DC37B0}" presName="sibTrans" presStyleLbl="sibTrans2D1" presStyleIdx="0" presStyleCnt="1"/>
      <dgm:spPr/>
      <dgm:t>
        <a:bodyPr/>
        <a:lstStyle/>
        <a:p>
          <a:endParaRPr lang="en-US"/>
        </a:p>
      </dgm:t>
    </dgm:pt>
    <dgm:pt modelId="{DFE82505-7274-4DFB-A3D1-F902756DBF81}" type="pres">
      <dgm:prSet presAssocID="{9B06597F-2D1A-455C-8B36-BB1EC0DC37B0}" presName="connectorText" presStyleLbl="sibTrans2D1" presStyleIdx="0" presStyleCnt="1"/>
      <dgm:spPr/>
      <dgm:t>
        <a:bodyPr/>
        <a:lstStyle/>
        <a:p>
          <a:endParaRPr lang="en-US"/>
        </a:p>
      </dgm:t>
    </dgm:pt>
    <dgm:pt modelId="{E90BB64A-80B5-4941-B7B7-8518C642E75E}" type="pres">
      <dgm:prSet presAssocID="{F530F6B5-BE3E-4ED5-9117-A860548E5C94}" presName="node" presStyleLbl="node1" presStyleIdx="1" presStyleCnt="2">
        <dgm:presLayoutVars>
          <dgm:bulletEnabled val="1"/>
        </dgm:presLayoutVars>
      </dgm:prSet>
      <dgm:spPr>
        <a:prstGeom prst="snip1Rect">
          <a:avLst/>
        </a:prstGeom>
      </dgm:spPr>
      <dgm:t>
        <a:bodyPr/>
        <a:lstStyle/>
        <a:p>
          <a:endParaRPr lang="en-US"/>
        </a:p>
      </dgm:t>
    </dgm:pt>
  </dgm:ptLst>
  <dgm:cxnLst>
    <dgm:cxn modelId="{B1C9F39B-C1B7-4F02-958F-28D0415AFEE0}" srcId="{B6C9CAA8-1CB0-4550-AFFE-F6570C1C2A6C}" destId="{9A90538A-08C4-4A24-81B8-4CCC74E51D1A}" srcOrd="1" destOrd="0" parTransId="{2C078306-CD24-4E59-8A87-327590823A21}" sibTransId="{CB26E451-F381-42BB-BA93-D4ED45FCA740}"/>
    <dgm:cxn modelId="{9A8BC603-2ED5-4EC3-9575-91DA10EDCB6C}" srcId="{F530F6B5-BE3E-4ED5-9117-A860548E5C94}" destId="{A0AE273D-CD4C-4B0B-8AA3-81A334F67F36}" srcOrd="0" destOrd="0" parTransId="{89070329-FE4F-4951-8247-8C03CDE30FF4}" sibTransId="{2D9E7B33-B1C3-4CA3-BD79-325EDDE7FE74}"/>
    <dgm:cxn modelId="{CA088028-3B43-4F3E-A292-B39A335BA734}" type="presOf" srcId="{F530F6B5-BE3E-4ED5-9117-A860548E5C94}" destId="{E90BB64A-80B5-4941-B7B7-8518C642E75E}" srcOrd="0" destOrd="0" presId="urn:microsoft.com/office/officeart/2005/8/layout/process1"/>
    <dgm:cxn modelId="{266D4FA3-85C7-471F-8B58-E14F04704A90}" type="presOf" srcId="{893589BE-376B-4507-9826-D84840D5DC5C}" destId="{332D356D-E359-4A90-B662-9B3A0002413C}" srcOrd="0" destOrd="0" presId="urn:microsoft.com/office/officeart/2005/8/layout/process1"/>
    <dgm:cxn modelId="{277FF1FD-3CAA-4DAE-834E-51EC8A4C41B1}" type="presOf" srcId="{9B06597F-2D1A-455C-8B36-BB1EC0DC37B0}" destId="{C48E99B2-D9B3-4D42-A970-B604FB28045C}" srcOrd="0" destOrd="0" presId="urn:microsoft.com/office/officeart/2005/8/layout/process1"/>
    <dgm:cxn modelId="{4252B86D-D064-4BE0-952F-D27F32A0109C}" type="presOf" srcId="{A0AE273D-CD4C-4B0B-8AA3-81A334F67F36}" destId="{E90BB64A-80B5-4941-B7B7-8518C642E75E}" srcOrd="0" destOrd="1" presId="urn:microsoft.com/office/officeart/2005/8/layout/process1"/>
    <dgm:cxn modelId="{57360372-8724-48BE-8350-D30198102541}" type="presOf" srcId="{38772203-6B30-434A-8A12-797CA8EA99A4}" destId="{E90BB64A-80B5-4941-B7B7-8518C642E75E}" srcOrd="0" destOrd="2" presId="urn:microsoft.com/office/officeart/2005/8/layout/process1"/>
    <dgm:cxn modelId="{C91C0E51-6FA4-41E2-A2A0-17B9B42F75F3}" type="presOf" srcId="{228B0435-4AB6-4835-9AA4-8DD39FED0881}" destId="{D5AA270E-4413-4C61-8CDC-5A8580B5F720}" srcOrd="0" destOrd="1" presId="urn:microsoft.com/office/officeart/2005/8/layout/process1"/>
    <dgm:cxn modelId="{02C25098-912B-4A31-816D-154B089357A4}" type="presOf" srcId="{9B06597F-2D1A-455C-8B36-BB1EC0DC37B0}" destId="{DFE82505-7274-4DFB-A3D1-F902756DBF81}" srcOrd="1" destOrd="0" presId="urn:microsoft.com/office/officeart/2005/8/layout/process1"/>
    <dgm:cxn modelId="{938C3DF4-9EDB-47F2-A501-74A50F9B42F6}" srcId="{893589BE-376B-4507-9826-D84840D5DC5C}" destId="{B6C9CAA8-1CB0-4550-AFFE-F6570C1C2A6C}" srcOrd="0" destOrd="0" parTransId="{1DF58635-F8E8-469E-866F-E4598C8ADE9A}" sibTransId="{9B06597F-2D1A-455C-8B36-BB1EC0DC37B0}"/>
    <dgm:cxn modelId="{5971054F-CBF7-45CC-B1DF-EDB24DDEF630}" type="presOf" srcId="{9A90538A-08C4-4A24-81B8-4CCC74E51D1A}" destId="{D5AA270E-4413-4C61-8CDC-5A8580B5F720}" srcOrd="0" destOrd="2" presId="urn:microsoft.com/office/officeart/2005/8/layout/process1"/>
    <dgm:cxn modelId="{4E6C80AB-794A-4A9B-9EB3-7701BB80610D}" type="presOf" srcId="{B6C9CAA8-1CB0-4550-AFFE-F6570C1C2A6C}" destId="{D5AA270E-4413-4C61-8CDC-5A8580B5F720}" srcOrd="0" destOrd="0" presId="urn:microsoft.com/office/officeart/2005/8/layout/process1"/>
    <dgm:cxn modelId="{8BCCAA67-66C9-4429-AEA9-EA0E4745A28C}" srcId="{F530F6B5-BE3E-4ED5-9117-A860548E5C94}" destId="{38772203-6B30-434A-8A12-797CA8EA99A4}" srcOrd="1" destOrd="0" parTransId="{2324C1A1-0AF1-4796-8004-10E802D8ACA2}" sibTransId="{84C03560-83DC-4F92-884D-A2E736F48741}"/>
    <dgm:cxn modelId="{DE3A6F4A-307E-4F03-9450-8AEAF4C05E57}" srcId="{B6C9CAA8-1CB0-4550-AFFE-F6570C1C2A6C}" destId="{228B0435-4AB6-4835-9AA4-8DD39FED0881}" srcOrd="0" destOrd="0" parTransId="{0C423AC7-9BA3-4658-978F-089A8925A9EA}" sibTransId="{E036A6F9-1C68-4775-B9DE-237369F88AF6}"/>
    <dgm:cxn modelId="{1017F3A3-F6B8-46D6-AF10-87549D4D50A7}" type="presOf" srcId="{3B80A6D3-C6DC-4972-BDF4-035B09EA30CB}" destId="{E90BB64A-80B5-4941-B7B7-8518C642E75E}" srcOrd="0" destOrd="3" presId="urn:microsoft.com/office/officeart/2005/8/layout/process1"/>
    <dgm:cxn modelId="{3D1D5EA4-30A8-46E9-99A8-515B8B3B15B7}" srcId="{F530F6B5-BE3E-4ED5-9117-A860548E5C94}" destId="{3B80A6D3-C6DC-4972-BDF4-035B09EA30CB}" srcOrd="2" destOrd="0" parTransId="{9E5F5D9C-C517-4EC3-9EC9-1F961F88F44F}" sibTransId="{E6C664B1-1243-47DA-8D44-3B149A09975A}"/>
    <dgm:cxn modelId="{EE0BA5F9-251F-4F65-B26E-4A36B6D51E1B}" srcId="{893589BE-376B-4507-9826-D84840D5DC5C}" destId="{F530F6B5-BE3E-4ED5-9117-A860548E5C94}" srcOrd="1" destOrd="0" parTransId="{40F9BCD7-36E5-44A2-BAEA-42C7CB2A141F}" sibTransId="{D86F6448-C560-4514-81FB-91D9BA4BF5ED}"/>
    <dgm:cxn modelId="{F20B5877-44E6-474B-BF8D-5CEC85F6F700}" type="presParOf" srcId="{332D356D-E359-4A90-B662-9B3A0002413C}" destId="{D5AA270E-4413-4C61-8CDC-5A8580B5F720}" srcOrd="0" destOrd="0" presId="urn:microsoft.com/office/officeart/2005/8/layout/process1"/>
    <dgm:cxn modelId="{D4174DE9-1053-4A49-9657-4AEBB3EF3A0E}" type="presParOf" srcId="{332D356D-E359-4A90-B662-9B3A0002413C}" destId="{C48E99B2-D9B3-4D42-A970-B604FB28045C}" srcOrd="1" destOrd="0" presId="urn:microsoft.com/office/officeart/2005/8/layout/process1"/>
    <dgm:cxn modelId="{85B7B260-88DD-4FA4-B3D0-0DFED9D67BE7}" type="presParOf" srcId="{C48E99B2-D9B3-4D42-A970-B604FB28045C}" destId="{DFE82505-7274-4DFB-A3D1-F902756DBF81}" srcOrd="0" destOrd="0" presId="urn:microsoft.com/office/officeart/2005/8/layout/process1"/>
    <dgm:cxn modelId="{223C6E77-DDDE-493C-9CFC-3CE91EE489FD}" type="presParOf" srcId="{332D356D-E359-4A90-B662-9B3A0002413C}" destId="{E90BB64A-80B5-4941-B7B7-8518C642E75E}"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AE81FCB-2536-45E5-AD32-8474903E10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1EC901-EE0A-4BFA-BADA-4F6971673763}">
      <dgm:prSet phldrT="[Text]"/>
      <dgm:spPr/>
      <dgm:t>
        <a:bodyPr/>
        <a:lstStyle/>
        <a:p>
          <a:r>
            <a:rPr lang="en-US" dirty="0" smtClean="0"/>
            <a:t>Line 14: Offer of Coverage</a:t>
          </a:r>
          <a:endParaRPr lang="en-US" dirty="0"/>
        </a:p>
      </dgm:t>
    </dgm:pt>
    <dgm:pt modelId="{8F16034D-AA9F-40A0-A670-401AE33FE5A0}" type="parTrans" cxnId="{B0F03EE9-E862-4ABE-A828-1B636C4D4F55}">
      <dgm:prSet/>
      <dgm:spPr/>
      <dgm:t>
        <a:bodyPr/>
        <a:lstStyle/>
        <a:p>
          <a:endParaRPr lang="en-US"/>
        </a:p>
      </dgm:t>
    </dgm:pt>
    <dgm:pt modelId="{7B854112-88D6-4AD5-9885-F228C1633BBA}" type="sibTrans" cxnId="{B0F03EE9-E862-4ABE-A828-1B636C4D4F55}">
      <dgm:prSet/>
      <dgm:spPr/>
      <dgm:t>
        <a:bodyPr/>
        <a:lstStyle/>
        <a:p>
          <a:endParaRPr lang="en-US"/>
        </a:p>
      </dgm:t>
    </dgm:pt>
    <dgm:pt modelId="{B6327D2E-B328-4AED-816F-E6A6F785965B}">
      <dgm:prSet phldrT="[Text]"/>
      <dgm:spPr/>
      <dgm:t>
        <a:bodyPr/>
        <a:lstStyle/>
        <a:p>
          <a:r>
            <a:rPr lang="en-US" dirty="0" smtClean="0"/>
            <a:t>Enter a code indicating information regarding offer of coverage</a:t>
          </a:r>
          <a:endParaRPr lang="en-US" dirty="0"/>
        </a:p>
      </dgm:t>
    </dgm:pt>
    <dgm:pt modelId="{ADDD9149-5E2D-46AE-83A2-F7BA715BAF48}" type="parTrans" cxnId="{2767482F-170C-4C28-9882-E9C963E9006C}">
      <dgm:prSet/>
      <dgm:spPr/>
      <dgm:t>
        <a:bodyPr/>
        <a:lstStyle/>
        <a:p>
          <a:endParaRPr lang="en-US"/>
        </a:p>
      </dgm:t>
    </dgm:pt>
    <dgm:pt modelId="{E83FE172-2740-48B1-8219-DB40D3947C1C}" type="sibTrans" cxnId="{2767482F-170C-4C28-9882-E9C963E9006C}">
      <dgm:prSet/>
      <dgm:spPr/>
      <dgm:t>
        <a:bodyPr/>
        <a:lstStyle/>
        <a:p>
          <a:endParaRPr lang="en-US"/>
        </a:p>
      </dgm:t>
    </dgm:pt>
    <dgm:pt modelId="{43104346-EF9E-41EA-A6FF-9D2593113A01}" type="pres">
      <dgm:prSet presAssocID="{9AE81FCB-2536-45E5-AD32-8474903E10E1}" presName="linear" presStyleCnt="0">
        <dgm:presLayoutVars>
          <dgm:dir/>
          <dgm:animLvl val="lvl"/>
          <dgm:resizeHandles val="exact"/>
        </dgm:presLayoutVars>
      </dgm:prSet>
      <dgm:spPr/>
      <dgm:t>
        <a:bodyPr/>
        <a:lstStyle/>
        <a:p>
          <a:endParaRPr lang="en-US"/>
        </a:p>
      </dgm:t>
    </dgm:pt>
    <dgm:pt modelId="{5973FCAD-7B1C-4C04-8680-0B85A7C491C0}" type="pres">
      <dgm:prSet presAssocID="{531EC901-EE0A-4BFA-BADA-4F6971673763}" presName="parentLin" presStyleCnt="0"/>
      <dgm:spPr/>
    </dgm:pt>
    <dgm:pt modelId="{9B08A573-83CC-4ADA-8F4A-2A2C46C5DFA0}" type="pres">
      <dgm:prSet presAssocID="{531EC901-EE0A-4BFA-BADA-4F6971673763}" presName="parentLeftMargin" presStyleLbl="node1" presStyleIdx="0" presStyleCnt="1"/>
      <dgm:spPr/>
      <dgm:t>
        <a:bodyPr/>
        <a:lstStyle/>
        <a:p>
          <a:endParaRPr lang="en-US"/>
        </a:p>
      </dgm:t>
    </dgm:pt>
    <dgm:pt modelId="{C19B90E8-B108-4AA1-A564-9273705B4DFB}" type="pres">
      <dgm:prSet presAssocID="{531EC901-EE0A-4BFA-BADA-4F6971673763}" presName="parentText" presStyleLbl="node1" presStyleIdx="0" presStyleCnt="1">
        <dgm:presLayoutVars>
          <dgm:chMax val="0"/>
          <dgm:bulletEnabled val="1"/>
        </dgm:presLayoutVars>
      </dgm:prSet>
      <dgm:spPr/>
      <dgm:t>
        <a:bodyPr/>
        <a:lstStyle/>
        <a:p>
          <a:endParaRPr lang="en-US"/>
        </a:p>
      </dgm:t>
    </dgm:pt>
    <dgm:pt modelId="{56B8B30F-D754-432B-9A88-613B2A6C7761}" type="pres">
      <dgm:prSet presAssocID="{531EC901-EE0A-4BFA-BADA-4F6971673763}" presName="negativeSpace" presStyleCnt="0"/>
      <dgm:spPr/>
    </dgm:pt>
    <dgm:pt modelId="{0A566BD5-9063-4E89-82CE-6064054C67AC}" type="pres">
      <dgm:prSet presAssocID="{531EC901-EE0A-4BFA-BADA-4F6971673763}" presName="childText" presStyleLbl="conFgAcc1" presStyleIdx="0" presStyleCnt="1">
        <dgm:presLayoutVars>
          <dgm:bulletEnabled val="1"/>
        </dgm:presLayoutVars>
      </dgm:prSet>
      <dgm:spPr/>
      <dgm:t>
        <a:bodyPr/>
        <a:lstStyle/>
        <a:p>
          <a:endParaRPr lang="en-US"/>
        </a:p>
      </dgm:t>
    </dgm:pt>
  </dgm:ptLst>
  <dgm:cxnLst>
    <dgm:cxn modelId="{0C5C8E22-4393-4FCB-9CB3-1088425B1710}" type="presOf" srcId="{531EC901-EE0A-4BFA-BADA-4F6971673763}" destId="{9B08A573-83CC-4ADA-8F4A-2A2C46C5DFA0}" srcOrd="0" destOrd="0" presId="urn:microsoft.com/office/officeart/2005/8/layout/list1"/>
    <dgm:cxn modelId="{196FB26B-764C-413C-9FA3-DD7BDD44F7A3}" type="presOf" srcId="{B6327D2E-B328-4AED-816F-E6A6F785965B}" destId="{0A566BD5-9063-4E89-82CE-6064054C67AC}" srcOrd="0" destOrd="0" presId="urn:microsoft.com/office/officeart/2005/8/layout/list1"/>
    <dgm:cxn modelId="{682C6CF0-5451-4853-A692-293CBC37640B}" type="presOf" srcId="{9AE81FCB-2536-45E5-AD32-8474903E10E1}" destId="{43104346-EF9E-41EA-A6FF-9D2593113A01}" srcOrd="0" destOrd="0" presId="urn:microsoft.com/office/officeart/2005/8/layout/list1"/>
    <dgm:cxn modelId="{B0F03EE9-E862-4ABE-A828-1B636C4D4F55}" srcId="{9AE81FCB-2536-45E5-AD32-8474903E10E1}" destId="{531EC901-EE0A-4BFA-BADA-4F6971673763}" srcOrd="0" destOrd="0" parTransId="{8F16034D-AA9F-40A0-A670-401AE33FE5A0}" sibTransId="{7B854112-88D6-4AD5-9885-F228C1633BBA}"/>
    <dgm:cxn modelId="{AD59EE66-D329-496E-99E4-BC6068A42947}" type="presOf" srcId="{531EC901-EE0A-4BFA-BADA-4F6971673763}" destId="{C19B90E8-B108-4AA1-A564-9273705B4DFB}" srcOrd="1" destOrd="0" presId="urn:microsoft.com/office/officeart/2005/8/layout/list1"/>
    <dgm:cxn modelId="{2767482F-170C-4C28-9882-E9C963E9006C}" srcId="{531EC901-EE0A-4BFA-BADA-4F6971673763}" destId="{B6327D2E-B328-4AED-816F-E6A6F785965B}" srcOrd="0" destOrd="0" parTransId="{ADDD9149-5E2D-46AE-83A2-F7BA715BAF48}" sibTransId="{E83FE172-2740-48B1-8219-DB40D3947C1C}"/>
    <dgm:cxn modelId="{A74B0847-F0AC-48B8-A641-B3473E207F1B}" type="presParOf" srcId="{43104346-EF9E-41EA-A6FF-9D2593113A01}" destId="{5973FCAD-7B1C-4C04-8680-0B85A7C491C0}" srcOrd="0" destOrd="0" presId="urn:microsoft.com/office/officeart/2005/8/layout/list1"/>
    <dgm:cxn modelId="{5A36EDCD-633B-4E88-8254-B68687D03CC4}" type="presParOf" srcId="{5973FCAD-7B1C-4C04-8680-0B85A7C491C0}" destId="{9B08A573-83CC-4ADA-8F4A-2A2C46C5DFA0}" srcOrd="0" destOrd="0" presId="urn:microsoft.com/office/officeart/2005/8/layout/list1"/>
    <dgm:cxn modelId="{E912E273-6BBD-41A3-AAA6-A09398EAA0EB}" type="presParOf" srcId="{5973FCAD-7B1C-4C04-8680-0B85A7C491C0}" destId="{C19B90E8-B108-4AA1-A564-9273705B4DFB}" srcOrd="1" destOrd="0" presId="urn:microsoft.com/office/officeart/2005/8/layout/list1"/>
    <dgm:cxn modelId="{3B46C980-B973-4803-9C60-14CDBF3A2C02}" type="presParOf" srcId="{43104346-EF9E-41EA-A6FF-9D2593113A01}" destId="{56B8B30F-D754-432B-9A88-613B2A6C7761}" srcOrd="1" destOrd="0" presId="urn:microsoft.com/office/officeart/2005/8/layout/list1"/>
    <dgm:cxn modelId="{1B5A01F7-7DEB-4A5A-8BBA-93BE489A5396}" type="presParOf" srcId="{43104346-EF9E-41EA-A6FF-9D2593113A01}" destId="{0A566BD5-9063-4E89-82CE-6064054C67A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B55D16B-5011-417F-9A9F-BD710799F918}" type="doc">
      <dgm:prSet loTypeId="urn:microsoft.com/office/officeart/2005/8/layout/arrow3" loCatId="relationship" qsTypeId="urn:microsoft.com/office/officeart/2005/8/quickstyle/simple1" qsCatId="simple" csTypeId="urn:microsoft.com/office/officeart/2005/8/colors/colorful3" csCatId="colorful" phldr="1"/>
      <dgm:spPr/>
      <dgm:t>
        <a:bodyPr/>
        <a:lstStyle/>
        <a:p>
          <a:endParaRPr lang="en-US"/>
        </a:p>
      </dgm:t>
    </dgm:pt>
    <dgm:pt modelId="{3474C673-628A-44E4-A807-057E0CF2C184}">
      <dgm:prSet phldrT="[Text]" custT="1"/>
      <dgm:spPr/>
      <dgm:t>
        <a:bodyPr/>
        <a:lstStyle/>
        <a:p>
          <a:r>
            <a:rPr lang="en-US" sz="2200" b="1" dirty="0" smtClean="0"/>
            <a:t>General method</a:t>
          </a:r>
          <a:r>
            <a:rPr lang="en-US" sz="2200" dirty="0" smtClean="0"/>
            <a:t>: may be used by all ALEs for reporting to the IRS and furnishing statements to full-time employees</a:t>
          </a:r>
          <a:endParaRPr lang="en-US" sz="2200" dirty="0"/>
        </a:p>
      </dgm:t>
    </dgm:pt>
    <dgm:pt modelId="{20B677B8-4496-4547-8FDB-3A13C5E14200}" type="parTrans" cxnId="{1740213A-BA78-45D4-A417-32A0EBF67FE6}">
      <dgm:prSet/>
      <dgm:spPr/>
      <dgm:t>
        <a:bodyPr/>
        <a:lstStyle/>
        <a:p>
          <a:endParaRPr lang="en-US"/>
        </a:p>
      </dgm:t>
    </dgm:pt>
    <dgm:pt modelId="{D5E84E7A-F652-445C-BEAD-1D177F77D7A6}" type="sibTrans" cxnId="{1740213A-BA78-45D4-A417-32A0EBF67FE6}">
      <dgm:prSet/>
      <dgm:spPr/>
      <dgm:t>
        <a:bodyPr/>
        <a:lstStyle/>
        <a:p>
          <a:endParaRPr lang="en-US"/>
        </a:p>
      </dgm:t>
    </dgm:pt>
    <dgm:pt modelId="{2ACE74F3-A0D9-40DC-9410-AF0CCCD3441A}">
      <dgm:prSet custT="1"/>
      <dgm:spPr/>
      <dgm:t>
        <a:bodyPr/>
        <a:lstStyle/>
        <a:p>
          <a:r>
            <a:rPr lang="en-US" sz="2200" b="1" dirty="0" smtClean="0"/>
            <a:t>Alternative methods</a:t>
          </a:r>
          <a:r>
            <a:rPr lang="en-US" sz="2200" dirty="0" smtClean="0"/>
            <a:t>: may be used by eligible ALEs for certain employees</a:t>
          </a:r>
        </a:p>
      </dgm:t>
    </dgm:pt>
    <dgm:pt modelId="{4E8188C6-5604-490E-B4A2-A038526D33B6}" type="parTrans" cxnId="{00740978-C12B-49E1-9A97-655D324D84CD}">
      <dgm:prSet/>
      <dgm:spPr/>
      <dgm:t>
        <a:bodyPr/>
        <a:lstStyle/>
        <a:p>
          <a:endParaRPr lang="en-US"/>
        </a:p>
      </dgm:t>
    </dgm:pt>
    <dgm:pt modelId="{C36511FC-622A-46D7-A4A0-21D00BABF556}" type="sibTrans" cxnId="{00740978-C12B-49E1-9A97-655D324D84CD}">
      <dgm:prSet/>
      <dgm:spPr/>
      <dgm:t>
        <a:bodyPr/>
        <a:lstStyle/>
        <a:p>
          <a:endParaRPr lang="en-US"/>
        </a:p>
      </dgm:t>
    </dgm:pt>
    <dgm:pt modelId="{CBF718B3-91CB-4215-A212-46063644F85D}">
      <dgm:prSet custT="1"/>
      <dgm:spPr/>
      <dgm:t>
        <a:bodyPr/>
        <a:lstStyle/>
        <a:p>
          <a:r>
            <a:rPr lang="en-US" sz="1800" dirty="0" smtClean="0"/>
            <a:t>ALEs that are not eligible to use an alternative reporting method for certain employees must use the general method for those employees</a:t>
          </a:r>
        </a:p>
      </dgm:t>
    </dgm:pt>
    <dgm:pt modelId="{4D4F4A50-B710-4618-B9C8-8FB6BCDA4AAE}" type="parTrans" cxnId="{F23EA913-4A68-4D0E-86EC-49CC294E3CCE}">
      <dgm:prSet/>
      <dgm:spPr/>
      <dgm:t>
        <a:bodyPr/>
        <a:lstStyle/>
        <a:p>
          <a:endParaRPr lang="en-US"/>
        </a:p>
      </dgm:t>
    </dgm:pt>
    <dgm:pt modelId="{64D48614-AE38-4189-95D2-7528E97A7CAF}" type="sibTrans" cxnId="{F23EA913-4A68-4D0E-86EC-49CC294E3CCE}">
      <dgm:prSet/>
      <dgm:spPr/>
      <dgm:t>
        <a:bodyPr/>
        <a:lstStyle/>
        <a:p>
          <a:endParaRPr lang="en-US"/>
        </a:p>
      </dgm:t>
    </dgm:pt>
    <dgm:pt modelId="{FD39813C-7100-4FE6-BB4A-2B991E4F781E}" type="pres">
      <dgm:prSet presAssocID="{7B55D16B-5011-417F-9A9F-BD710799F918}" presName="compositeShape" presStyleCnt="0">
        <dgm:presLayoutVars>
          <dgm:chMax val="2"/>
          <dgm:dir/>
          <dgm:resizeHandles val="exact"/>
        </dgm:presLayoutVars>
      </dgm:prSet>
      <dgm:spPr/>
      <dgm:t>
        <a:bodyPr/>
        <a:lstStyle/>
        <a:p>
          <a:endParaRPr lang="en-US"/>
        </a:p>
      </dgm:t>
    </dgm:pt>
    <dgm:pt modelId="{C15A9AD9-F2BF-40B3-B005-54AB0C409F60}" type="pres">
      <dgm:prSet presAssocID="{7B55D16B-5011-417F-9A9F-BD710799F918}" presName="divider" presStyleLbl="fgShp" presStyleIdx="0" presStyleCnt="1"/>
      <dgm:spPr>
        <a:solidFill>
          <a:schemeClr val="accent2"/>
        </a:solidFill>
      </dgm:spPr>
    </dgm:pt>
    <dgm:pt modelId="{DE91D200-1550-4768-BC1F-D78A0F67BE75}" type="pres">
      <dgm:prSet presAssocID="{3474C673-628A-44E4-A807-057E0CF2C184}" presName="downArrow" presStyleLbl="node1" presStyleIdx="0" presStyleCnt="2"/>
      <dgm:spPr/>
    </dgm:pt>
    <dgm:pt modelId="{BBB0C236-0FF0-49EF-A779-CA4D5C280930}" type="pres">
      <dgm:prSet presAssocID="{3474C673-628A-44E4-A807-057E0CF2C184}" presName="downArrowText" presStyleLbl="revTx" presStyleIdx="0" presStyleCnt="2" custScaleX="193750">
        <dgm:presLayoutVars>
          <dgm:bulletEnabled val="1"/>
        </dgm:presLayoutVars>
      </dgm:prSet>
      <dgm:spPr/>
      <dgm:t>
        <a:bodyPr/>
        <a:lstStyle/>
        <a:p>
          <a:endParaRPr lang="en-US"/>
        </a:p>
      </dgm:t>
    </dgm:pt>
    <dgm:pt modelId="{D25AFE72-F081-4050-896A-169F12F8CD10}" type="pres">
      <dgm:prSet presAssocID="{2ACE74F3-A0D9-40DC-9410-AF0CCCD3441A}" presName="upArrow" presStyleLbl="node1" presStyleIdx="1" presStyleCnt="2"/>
      <dgm:spPr/>
    </dgm:pt>
    <dgm:pt modelId="{6C843307-AF26-4415-820D-43EDEF6706EF}" type="pres">
      <dgm:prSet presAssocID="{2ACE74F3-A0D9-40DC-9410-AF0CCCD3441A}" presName="upArrowText" presStyleLbl="revTx" presStyleIdx="1" presStyleCnt="2" custScaleX="193750" custScaleY="87354" custLinFactNeighborX="0" custLinFactNeighborY="6323">
        <dgm:presLayoutVars>
          <dgm:bulletEnabled val="1"/>
        </dgm:presLayoutVars>
      </dgm:prSet>
      <dgm:spPr/>
      <dgm:t>
        <a:bodyPr/>
        <a:lstStyle/>
        <a:p>
          <a:endParaRPr lang="en-US"/>
        </a:p>
      </dgm:t>
    </dgm:pt>
  </dgm:ptLst>
  <dgm:cxnLst>
    <dgm:cxn modelId="{8697FDB6-BADE-4FFF-B451-FDE91118C69C}" type="presOf" srcId="{3474C673-628A-44E4-A807-057E0CF2C184}" destId="{BBB0C236-0FF0-49EF-A779-CA4D5C280930}" srcOrd="0" destOrd="0" presId="urn:microsoft.com/office/officeart/2005/8/layout/arrow3"/>
    <dgm:cxn modelId="{1740213A-BA78-45D4-A417-32A0EBF67FE6}" srcId="{7B55D16B-5011-417F-9A9F-BD710799F918}" destId="{3474C673-628A-44E4-A807-057E0CF2C184}" srcOrd="0" destOrd="0" parTransId="{20B677B8-4496-4547-8FDB-3A13C5E14200}" sibTransId="{D5E84E7A-F652-445C-BEAD-1D177F77D7A6}"/>
    <dgm:cxn modelId="{BD8243DE-1096-4BB0-9F29-20D7E705578E}" type="presOf" srcId="{CBF718B3-91CB-4215-A212-46063644F85D}" destId="{6C843307-AF26-4415-820D-43EDEF6706EF}" srcOrd="0" destOrd="1" presId="urn:microsoft.com/office/officeart/2005/8/layout/arrow3"/>
    <dgm:cxn modelId="{00740978-C12B-49E1-9A97-655D324D84CD}" srcId="{7B55D16B-5011-417F-9A9F-BD710799F918}" destId="{2ACE74F3-A0D9-40DC-9410-AF0CCCD3441A}" srcOrd="1" destOrd="0" parTransId="{4E8188C6-5604-490E-B4A2-A038526D33B6}" sibTransId="{C36511FC-622A-46D7-A4A0-21D00BABF556}"/>
    <dgm:cxn modelId="{F23EA913-4A68-4D0E-86EC-49CC294E3CCE}" srcId="{2ACE74F3-A0D9-40DC-9410-AF0CCCD3441A}" destId="{CBF718B3-91CB-4215-A212-46063644F85D}" srcOrd="0" destOrd="0" parTransId="{4D4F4A50-B710-4618-B9C8-8FB6BCDA4AAE}" sibTransId="{64D48614-AE38-4189-95D2-7528E97A7CAF}"/>
    <dgm:cxn modelId="{B41E1A7F-4AF0-4D9A-BD75-B537F75E952E}" type="presOf" srcId="{2ACE74F3-A0D9-40DC-9410-AF0CCCD3441A}" destId="{6C843307-AF26-4415-820D-43EDEF6706EF}" srcOrd="0" destOrd="0" presId="urn:microsoft.com/office/officeart/2005/8/layout/arrow3"/>
    <dgm:cxn modelId="{CBFB2369-B4E8-4FC6-9F85-C09AAB3890C8}" type="presOf" srcId="{7B55D16B-5011-417F-9A9F-BD710799F918}" destId="{FD39813C-7100-4FE6-BB4A-2B991E4F781E}" srcOrd="0" destOrd="0" presId="urn:microsoft.com/office/officeart/2005/8/layout/arrow3"/>
    <dgm:cxn modelId="{26C17FEF-7B62-49D8-9FF1-D7E31AF30E0E}" type="presParOf" srcId="{FD39813C-7100-4FE6-BB4A-2B991E4F781E}" destId="{C15A9AD9-F2BF-40B3-B005-54AB0C409F60}" srcOrd="0" destOrd="0" presId="urn:microsoft.com/office/officeart/2005/8/layout/arrow3"/>
    <dgm:cxn modelId="{EAE2C91B-F069-402A-8F28-79AFA9EF7349}" type="presParOf" srcId="{FD39813C-7100-4FE6-BB4A-2B991E4F781E}" destId="{DE91D200-1550-4768-BC1F-D78A0F67BE75}" srcOrd="1" destOrd="0" presId="urn:microsoft.com/office/officeart/2005/8/layout/arrow3"/>
    <dgm:cxn modelId="{4C40B7CC-18FA-4DFC-BCC4-92EA15BE4429}" type="presParOf" srcId="{FD39813C-7100-4FE6-BB4A-2B991E4F781E}" destId="{BBB0C236-0FF0-49EF-A779-CA4D5C280930}" srcOrd="2" destOrd="0" presId="urn:microsoft.com/office/officeart/2005/8/layout/arrow3"/>
    <dgm:cxn modelId="{6E07E5B7-E8CA-4593-89C5-3F9540C23CA2}" type="presParOf" srcId="{FD39813C-7100-4FE6-BB4A-2B991E4F781E}" destId="{D25AFE72-F081-4050-896A-169F12F8CD10}" srcOrd="3" destOrd="0" presId="urn:microsoft.com/office/officeart/2005/8/layout/arrow3"/>
    <dgm:cxn modelId="{249A7604-2F04-40D8-B138-9122F24BB21E}" type="presParOf" srcId="{FD39813C-7100-4FE6-BB4A-2B991E4F781E}" destId="{6C843307-AF26-4415-820D-43EDEF6706EF}"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8D95120-E207-4AAF-A828-53E040C22EC2}"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A48D43B0-C30F-4E76-A49E-7CC0DA730353}">
      <dgm:prSet phldrT="[Text]"/>
      <dgm:spPr/>
      <dgm:t>
        <a:bodyPr/>
        <a:lstStyle/>
        <a:p>
          <a:r>
            <a:rPr lang="en-US" dirty="0" smtClean="0"/>
            <a:t>All ALEs must report information about health coverage offered to full-time employees</a:t>
          </a:r>
          <a:endParaRPr lang="en-US" dirty="0"/>
        </a:p>
      </dgm:t>
    </dgm:pt>
    <dgm:pt modelId="{F3F354A0-0198-4524-9462-D5027DE6E3F4}" type="parTrans" cxnId="{25A01016-3B8C-453C-82A7-FE618387F0F3}">
      <dgm:prSet/>
      <dgm:spPr/>
      <dgm:t>
        <a:bodyPr/>
        <a:lstStyle/>
        <a:p>
          <a:endParaRPr lang="en-US"/>
        </a:p>
      </dgm:t>
    </dgm:pt>
    <dgm:pt modelId="{AB27A96E-65A5-444A-BDC6-88EF8AB2BD32}" type="sibTrans" cxnId="{25A01016-3B8C-453C-82A7-FE618387F0F3}">
      <dgm:prSet/>
      <dgm:spPr/>
      <dgm:t>
        <a:bodyPr/>
        <a:lstStyle/>
        <a:p>
          <a:endParaRPr lang="en-US"/>
        </a:p>
      </dgm:t>
    </dgm:pt>
    <dgm:pt modelId="{050028FA-8FCD-4030-BA51-492AFE41055B}">
      <dgm:prSet phldrT="[Text]"/>
      <dgm:spPr/>
      <dgm:t>
        <a:bodyPr/>
        <a:lstStyle/>
        <a:p>
          <a:r>
            <a:rPr lang="en-US" dirty="0" smtClean="0"/>
            <a:t>Including </a:t>
          </a:r>
          <a:r>
            <a:rPr lang="en-US" b="1" dirty="0" smtClean="0"/>
            <a:t>whether an offer of health coverage was made</a:t>
          </a:r>
          <a:endParaRPr lang="en-US" dirty="0"/>
        </a:p>
      </dgm:t>
    </dgm:pt>
    <dgm:pt modelId="{427E4AC9-6BF5-438B-9285-4029B05AC3D2}" type="parTrans" cxnId="{AE64F866-0727-486E-B787-AB65F6C5DE41}">
      <dgm:prSet/>
      <dgm:spPr/>
      <dgm:t>
        <a:bodyPr/>
        <a:lstStyle/>
        <a:p>
          <a:endParaRPr lang="en-US"/>
        </a:p>
      </dgm:t>
    </dgm:pt>
    <dgm:pt modelId="{E3D91FA3-F0BD-42D8-A7B9-BA44E702FE8E}" type="sibTrans" cxnId="{AE64F866-0727-486E-B787-AB65F6C5DE41}">
      <dgm:prSet/>
      <dgm:spPr/>
      <dgm:t>
        <a:bodyPr/>
        <a:lstStyle/>
        <a:p>
          <a:endParaRPr lang="en-US"/>
        </a:p>
      </dgm:t>
    </dgm:pt>
    <dgm:pt modelId="{ECE4EAE8-04A0-4CA6-90BC-9843525CA4E5}">
      <dgm:prSet phldrT="[Text]"/>
      <dgm:spPr/>
      <dgm:t>
        <a:bodyPr/>
        <a:lstStyle/>
        <a:p>
          <a:r>
            <a:rPr lang="en-US" dirty="0" smtClean="0"/>
            <a:t>For each full-time employee, the ALE must report:</a:t>
          </a:r>
          <a:endParaRPr lang="en-US" dirty="0"/>
        </a:p>
      </dgm:t>
    </dgm:pt>
    <dgm:pt modelId="{CB0FC0DB-6D5B-4FA7-BF4A-4731356AC8DF}" type="parTrans" cxnId="{1D894F24-FC8B-4CAC-9477-6D7DDCC2849C}">
      <dgm:prSet/>
      <dgm:spPr/>
      <dgm:t>
        <a:bodyPr/>
        <a:lstStyle/>
        <a:p>
          <a:endParaRPr lang="en-US"/>
        </a:p>
      </dgm:t>
    </dgm:pt>
    <dgm:pt modelId="{634AFB84-3485-439F-B658-2B10AD593825}" type="sibTrans" cxnId="{1D894F24-FC8B-4CAC-9477-6D7DDCC2849C}">
      <dgm:prSet/>
      <dgm:spPr/>
      <dgm:t>
        <a:bodyPr/>
        <a:lstStyle/>
        <a:p>
          <a:endParaRPr lang="en-US"/>
        </a:p>
      </dgm:t>
    </dgm:pt>
    <dgm:pt modelId="{035F281F-1BAD-46E3-939F-633C62DD6066}">
      <dgm:prSet phldrT="[Text]"/>
      <dgm:spPr/>
      <dgm:t>
        <a:bodyPr/>
        <a:lstStyle/>
        <a:p>
          <a:r>
            <a:rPr lang="en-US" dirty="0" smtClean="0"/>
            <a:t>Whether an offer of health coverage was or was not made to the employee</a:t>
          </a:r>
          <a:endParaRPr lang="en-US" dirty="0"/>
        </a:p>
      </dgm:t>
    </dgm:pt>
    <dgm:pt modelId="{10D615B7-FE77-4A4E-AAC0-FC7288C3333E}" type="parTrans" cxnId="{26E98B97-5930-43DA-A680-FCD0C3ED3C18}">
      <dgm:prSet/>
      <dgm:spPr/>
      <dgm:t>
        <a:bodyPr/>
        <a:lstStyle/>
        <a:p>
          <a:endParaRPr lang="en-US"/>
        </a:p>
      </dgm:t>
    </dgm:pt>
    <dgm:pt modelId="{C7EC33E2-03BD-46DE-B997-611D4A76F38F}" type="sibTrans" cxnId="{26E98B97-5930-43DA-A680-FCD0C3ED3C18}">
      <dgm:prSet/>
      <dgm:spPr/>
      <dgm:t>
        <a:bodyPr/>
        <a:lstStyle/>
        <a:p>
          <a:endParaRPr lang="en-US"/>
        </a:p>
      </dgm:t>
    </dgm:pt>
    <dgm:pt modelId="{A781B800-0839-42FD-BACB-7017FDBBA72E}">
      <dgm:prSet/>
      <dgm:spPr/>
      <dgm:t>
        <a:bodyPr/>
        <a:lstStyle/>
        <a:p>
          <a:r>
            <a:rPr lang="en-US" dirty="0" smtClean="0"/>
            <a:t>Applies to all ALEs whether or not they offered health coverage to full-time employees</a:t>
          </a:r>
          <a:endParaRPr lang="en-US" dirty="0"/>
        </a:p>
      </dgm:t>
    </dgm:pt>
    <dgm:pt modelId="{4633541D-C58A-4E4A-AC1E-2461CE9D1E5D}" type="parTrans" cxnId="{49AAA307-FB3D-4E62-97CA-D22DD63D6EE9}">
      <dgm:prSet/>
      <dgm:spPr/>
      <dgm:t>
        <a:bodyPr/>
        <a:lstStyle/>
        <a:p>
          <a:endParaRPr lang="en-US"/>
        </a:p>
      </dgm:t>
    </dgm:pt>
    <dgm:pt modelId="{C9DE7586-282D-4383-8875-D57C666BB545}" type="sibTrans" cxnId="{49AAA307-FB3D-4E62-97CA-D22DD63D6EE9}">
      <dgm:prSet/>
      <dgm:spPr/>
      <dgm:t>
        <a:bodyPr/>
        <a:lstStyle/>
        <a:p>
          <a:endParaRPr lang="en-US"/>
        </a:p>
      </dgm:t>
    </dgm:pt>
    <dgm:pt modelId="{1114B0E5-F48F-409C-AC0B-5B1BBBB37248}">
      <dgm:prSet/>
      <dgm:spPr/>
      <dgm:t>
        <a:bodyPr/>
        <a:lstStyle/>
        <a:p>
          <a:r>
            <a:rPr lang="en-US" dirty="0" smtClean="0"/>
            <a:t>ALEs that do not offer any coverage must report that coverage was not offered</a:t>
          </a:r>
          <a:endParaRPr lang="en-US" dirty="0"/>
        </a:p>
      </dgm:t>
    </dgm:pt>
    <dgm:pt modelId="{5CAC41E8-5FE5-48C2-BC3A-89CD6A69413E}" type="parTrans" cxnId="{A7BACEA6-39ED-4332-8A42-270B7CB56038}">
      <dgm:prSet/>
      <dgm:spPr/>
      <dgm:t>
        <a:bodyPr/>
        <a:lstStyle/>
        <a:p>
          <a:endParaRPr lang="en-US"/>
        </a:p>
      </dgm:t>
    </dgm:pt>
    <dgm:pt modelId="{979F4872-1F97-40FB-B6FF-44F3636621D9}" type="sibTrans" cxnId="{A7BACEA6-39ED-4332-8A42-270B7CB56038}">
      <dgm:prSet/>
      <dgm:spPr/>
      <dgm:t>
        <a:bodyPr/>
        <a:lstStyle/>
        <a:p>
          <a:endParaRPr lang="en-US"/>
        </a:p>
      </dgm:t>
    </dgm:pt>
    <dgm:pt modelId="{C12EF58F-E49F-4AEE-957E-3C24BD0FF649}">
      <dgm:prSet phldrT="[Text]"/>
      <dgm:spPr/>
      <dgm:t>
        <a:bodyPr/>
        <a:lstStyle/>
        <a:p>
          <a:r>
            <a:rPr lang="en-US" dirty="0" smtClean="0"/>
            <a:t>If an offer was made, the required information about the offer</a:t>
          </a:r>
          <a:endParaRPr lang="en-US" dirty="0"/>
        </a:p>
      </dgm:t>
    </dgm:pt>
    <dgm:pt modelId="{14AF4016-7A6B-4C6A-94DA-BEC5B99E78C3}" type="parTrans" cxnId="{E9ADE559-E4FA-4A90-8C02-B2A3BA728D70}">
      <dgm:prSet/>
      <dgm:spPr/>
      <dgm:t>
        <a:bodyPr/>
        <a:lstStyle/>
        <a:p>
          <a:endParaRPr lang="en-US"/>
        </a:p>
      </dgm:t>
    </dgm:pt>
    <dgm:pt modelId="{A16E67B1-79D4-4624-AA56-E7AB74FA5BC8}" type="sibTrans" cxnId="{E9ADE559-E4FA-4A90-8C02-B2A3BA728D70}">
      <dgm:prSet/>
      <dgm:spPr/>
      <dgm:t>
        <a:bodyPr/>
        <a:lstStyle/>
        <a:p>
          <a:endParaRPr lang="en-US"/>
        </a:p>
      </dgm:t>
    </dgm:pt>
    <dgm:pt modelId="{19CD7D3C-55FC-4E05-BFB0-4AAE63CE7408}">
      <dgm:prSet phldrT="[Text]"/>
      <dgm:spPr/>
      <dgm:t>
        <a:bodyPr/>
        <a:lstStyle/>
        <a:p>
          <a:r>
            <a:rPr lang="en-US" dirty="0" smtClean="0"/>
            <a:t>Provide information to full-time employees</a:t>
          </a:r>
          <a:endParaRPr lang="en-US" dirty="0"/>
        </a:p>
      </dgm:t>
    </dgm:pt>
    <dgm:pt modelId="{91709DC8-5302-4868-93D6-1CABB43A97A6}" type="parTrans" cxnId="{B65CBB79-D940-40D2-BD1E-DEB372626511}">
      <dgm:prSet/>
      <dgm:spPr/>
      <dgm:t>
        <a:bodyPr/>
        <a:lstStyle/>
        <a:p>
          <a:endParaRPr lang="en-US"/>
        </a:p>
      </dgm:t>
    </dgm:pt>
    <dgm:pt modelId="{4648897D-C0B2-4125-B38D-033A5A4B08DE}" type="sibTrans" cxnId="{B65CBB79-D940-40D2-BD1E-DEB372626511}">
      <dgm:prSet/>
      <dgm:spPr/>
      <dgm:t>
        <a:bodyPr/>
        <a:lstStyle/>
        <a:p>
          <a:endParaRPr lang="en-US"/>
        </a:p>
      </dgm:t>
    </dgm:pt>
    <dgm:pt modelId="{E2A2BEA7-A103-4DB0-BCF0-0681E09DC2A4}">
      <dgm:prSet phldrT="[Text]"/>
      <dgm:spPr/>
      <dgm:t>
        <a:bodyPr/>
        <a:lstStyle/>
        <a:p>
          <a:r>
            <a:rPr lang="en-US" dirty="0" smtClean="0"/>
            <a:t>A copy of Form 1095-C (or a substitute form with the same information)</a:t>
          </a:r>
          <a:endParaRPr lang="en-US" dirty="0"/>
        </a:p>
      </dgm:t>
    </dgm:pt>
    <dgm:pt modelId="{F7B17A16-8D81-4512-98BE-31CF4E40F0C7}" type="parTrans" cxnId="{65B0D364-4F30-474B-96B2-2741BD01E00D}">
      <dgm:prSet/>
      <dgm:spPr/>
      <dgm:t>
        <a:bodyPr/>
        <a:lstStyle/>
        <a:p>
          <a:endParaRPr lang="en-US"/>
        </a:p>
      </dgm:t>
    </dgm:pt>
    <dgm:pt modelId="{2E78BA61-469F-4C3B-9811-C14F21C8A574}" type="sibTrans" cxnId="{65B0D364-4F30-474B-96B2-2741BD01E00D}">
      <dgm:prSet/>
      <dgm:spPr/>
      <dgm:t>
        <a:bodyPr/>
        <a:lstStyle/>
        <a:p>
          <a:endParaRPr lang="en-US"/>
        </a:p>
      </dgm:t>
    </dgm:pt>
    <dgm:pt modelId="{DC7F2348-7485-49DC-9827-6174054212D8}">
      <dgm:prSet phldrT="[Text]"/>
      <dgm:spPr/>
      <dgm:t>
        <a:bodyPr/>
        <a:lstStyle/>
        <a:p>
          <a:r>
            <a:rPr lang="en-US" dirty="0" smtClean="0"/>
            <a:t>Do not have to provide Form 1094-C</a:t>
          </a:r>
          <a:endParaRPr lang="en-US" dirty="0"/>
        </a:p>
      </dgm:t>
    </dgm:pt>
    <dgm:pt modelId="{EC8767B4-263B-4F1F-8875-60D636C90BEE}" type="parTrans" cxnId="{BD3B7406-29A7-4190-890D-FD7B1386524A}">
      <dgm:prSet/>
      <dgm:spPr/>
      <dgm:t>
        <a:bodyPr/>
        <a:lstStyle/>
        <a:p>
          <a:endParaRPr lang="en-US"/>
        </a:p>
      </dgm:t>
    </dgm:pt>
    <dgm:pt modelId="{414E0B46-C00D-4788-AFF6-EFF97525AD44}" type="sibTrans" cxnId="{BD3B7406-29A7-4190-890D-FD7B1386524A}">
      <dgm:prSet/>
      <dgm:spPr/>
      <dgm:t>
        <a:bodyPr/>
        <a:lstStyle/>
        <a:p>
          <a:endParaRPr lang="en-US"/>
        </a:p>
      </dgm:t>
    </dgm:pt>
    <dgm:pt modelId="{0794F18D-E53D-4570-89B7-2A0C626D4B72}" type="pres">
      <dgm:prSet presAssocID="{B8D95120-E207-4AAF-A828-53E040C22EC2}" presName="linear" presStyleCnt="0">
        <dgm:presLayoutVars>
          <dgm:dir/>
          <dgm:animLvl val="lvl"/>
          <dgm:resizeHandles val="exact"/>
        </dgm:presLayoutVars>
      </dgm:prSet>
      <dgm:spPr/>
      <dgm:t>
        <a:bodyPr/>
        <a:lstStyle/>
        <a:p>
          <a:endParaRPr lang="en-US"/>
        </a:p>
      </dgm:t>
    </dgm:pt>
    <dgm:pt modelId="{C34A20D3-225D-4501-9655-AB0265CD71B7}" type="pres">
      <dgm:prSet presAssocID="{A48D43B0-C30F-4E76-A49E-7CC0DA730353}" presName="parentLin" presStyleCnt="0"/>
      <dgm:spPr/>
    </dgm:pt>
    <dgm:pt modelId="{B5C7EA8C-29C1-47C8-909F-242A9B73D0C6}" type="pres">
      <dgm:prSet presAssocID="{A48D43B0-C30F-4E76-A49E-7CC0DA730353}" presName="parentLeftMargin" presStyleLbl="node1" presStyleIdx="0" presStyleCnt="3"/>
      <dgm:spPr/>
      <dgm:t>
        <a:bodyPr/>
        <a:lstStyle/>
        <a:p>
          <a:endParaRPr lang="en-US"/>
        </a:p>
      </dgm:t>
    </dgm:pt>
    <dgm:pt modelId="{42BF4751-6636-45CD-A728-79EB392ECF09}" type="pres">
      <dgm:prSet presAssocID="{A48D43B0-C30F-4E76-A49E-7CC0DA730353}" presName="parentText" presStyleLbl="node1" presStyleIdx="0" presStyleCnt="3" custScaleY="136280">
        <dgm:presLayoutVars>
          <dgm:chMax val="0"/>
          <dgm:bulletEnabled val="1"/>
        </dgm:presLayoutVars>
      </dgm:prSet>
      <dgm:spPr/>
      <dgm:t>
        <a:bodyPr/>
        <a:lstStyle/>
        <a:p>
          <a:endParaRPr lang="en-US"/>
        </a:p>
      </dgm:t>
    </dgm:pt>
    <dgm:pt modelId="{ECFD12D2-82C1-4EEA-9280-357ECB8DD96B}" type="pres">
      <dgm:prSet presAssocID="{A48D43B0-C30F-4E76-A49E-7CC0DA730353}" presName="negativeSpace" presStyleCnt="0"/>
      <dgm:spPr/>
    </dgm:pt>
    <dgm:pt modelId="{3BAB17A3-B263-430C-9D42-533D9E5C9178}" type="pres">
      <dgm:prSet presAssocID="{A48D43B0-C30F-4E76-A49E-7CC0DA730353}" presName="childText" presStyleLbl="conFgAcc1" presStyleIdx="0" presStyleCnt="3">
        <dgm:presLayoutVars>
          <dgm:bulletEnabled val="1"/>
        </dgm:presLayoutVars>
      </dgm:prSet>
      <dgm:spPr/>
      <dgm:t>
        <a:bodyPr/>
        <a:lstStyle/>
        <a:p>
          <a:endParaRPr lang="en-US"/>
        </a:p>
      </dgm:t>
    </dgm:pt>
    <dgm:pt modelId="{965E6BE3-F5AA-434F-A807-0825625D2033}" type="pres">
      <dgm:prSet presAssocID="{AB27A96E-65A5-444A-BDC6-88EF8AB2BD32}" presName="spaceBetweenRectangles" presStyleCnt="0"/>
      <dgm:spPr/>
    </dgm:pt>
    <dgm:pt modelId="{AC19DD84-F5F3-4930-A7C3-ABA01C75DF14}" type="pres">
      <dgm:prSet presAssocID="{ECE4EAE8-04A0-4CA6-90BC-9843525CA4E5}" presName="parentLin" presStyleCnt="0"/>
      <dgm:spPr/>
    </dgm:pt>
    <dgm:pt modelId="{135E48A7-8235-42E7-82E8-20115B5B9D6B}" type="pres">
      <dgm:prSet presAssocID="{ECE4EAE8-04A0-4CA6-90BC-9843525CA4E5}" presName="parentLeftMargin" presStyleLbl="node1" presStyleIdx="0" presStyleCnt="3"/>
      <dgm:spPr/>
      <dgm:t>
        <a:bodyPr/>
        <a:lstStyle/>
        <a:p>
          <a:endParaRPr lang="en-US"/>
        </a:p>
      </dgm:t>
    </dgm:pt>
    <dgm:pt modelId="{E0B0DC87-22A9-4AE9-A6F6-0187CA328735}" type="pres">
      <dgm:prSet presAssocID="{ECE4EAE8-04A0-4CA6-90BC-9843525CA4E5}" presName="parentText" presStyleLbl="node1" presStyleIdx="1" presStyleCnt="3" custScaleY="95960">
        <dgm:presLayoutVars>
          <dgm:chMax val="0"/>
          <dgm:bulletEnabled val="1"/>
        </dgm:presLayoutVars>
      </dgm:prSet>
      <dgm:spPr/>
      <dgm:t>
        <a:bodyPr/>
        <a:lstStyle/>
        <a:p>
          <a:endParaRPr lang="en-US"/>
        </a:p>
      </dgm:t>
    </dgm:pt>
    <dgm:pt modelId="{C6C7AFD3-1809-4E92-8D19-6685826BBF44}" type="pres">
      <dgm:prSet presAssocID="{ECE4EAE8-04A0-4CA6-90BC-9843525CA4E5}" presName="negativeSpace" presStyleCnt="0"/>
      <dgm:spPr/>
    </dgm:pt>
    <dgm:pt modelId="{F8202077-80F3-48CF-9739-CCF0BF7C78D8}" type="pres">
      <dgm:prSet presAssocID="{ECE4EAE8-04A0-4CA6-90BC-9843525CA4E5}" presName="childText" presStyleLbl="conFgAcc1" presStyleIdx="1" presStyleCnt="3">
        <dgm:presLayoutVars>
          <dgm:bulletEnabled val="1"/>
        </dgm:presLayoutVars>
      </dgm:prSet>
      <dgm:spPr/>
      <dgm:t>
        <a:bodyPr/>
        <a:lstStyle/>
        <a:p>
          <a:endParaRPr lang="en-US"/>
        </a:p>
      </dgm:t>
    </dgm:pt>
    <dgm:pt modelId="{819690D5-96C4-4678-97DF-CC8686EA6CCA}" type="pres">
      <dgm:prSet presAssocID="{634AFB84-3485-439F-B658-2B10AD593825}" presName="spaceBetweenRectangles" presStyleCnt="0"/>
      <dgm:spPr/>
    </dgm:pt>
    <dgm:pt modelId="{B4B47DAF-FCA2-44FD-B123-C090758797C8}" type="pres">
      <dgm:prSet presAssocID="{19CD7D3C-55FC-4E05-BFB0-4AAE63CE7408}" presName="parentLin" presStyleCnt="0"/>
      <dgm:spPr/>
    </dgm:pt>
    <dgm:pt modelId="{78F9CE31-9ED7-454E-AE6D-C06E36FABAEF}" type="pres">
      <dgm:prSet presAssocID="{19CD7D3C-55FC-4E05-BFB0-4AAE63CE7408}" presName="parentLeftMargin" presStyleLbl="node1" presStyleIdx="1" presStyleCnt="3"/>
      <dgm:spPr/>
      <dgm:t>
        <a:bodyPr/>
        <a:lstStyle/>
        <a:p>
          <a:endParaRPr lang="en-US"/>
        </a:p>
      </dgm:t>
    </dgm:pt>
    <dgm:pt modelId="{54392A57-7006-42CC-A482-AADB2143034D}" type="pres">
      <dgm:prSet presAssocID="{19CD7D3C-55FC-4E05-BFB0-4AAE63CE7408}" presName="parentText" presStyleLbl="node1" presStyleIdx="2" presStyleCnt="3" custScaleY="82380">
        <dgm:presLayoutVars>
          <dgm:chMax val="0"/>
          <dgm:bulletEnabled val="1"/>
        </dgm:presLayoutVars>
      </dgm:prSet>
      <dgm:spPr/>
      <dgm:t>
        <a:bodyPr/>
        <a:lstStyle/>
        <a:p>
          <a:endParaRPr lang="en-US"/>
        </a:p>
      </dgm:t>
    </dgm:pt>
    <dgm:pt modelId="{4F9626B8-2893-4053-8602-D235BB0FAA06}" type="pres">
      <dgm:prSet presAssocID="{19CD7D3C-55FC-4E05-BFB0-4AAE63CE7408}" presName="negativeSpace" presStyleCnt="0"/>
      <dgm:spPr/>
    </dgm:pt>
    <dgm:pt modelId="{655203F4-499D-4391-9ABE-3D421601C52B}" type="pres">
      <dgm:prSet presAssocID="{19CD7D3C-55FC-4E05-BFB0-4AAE63CE7408}" presName="childText" presStyleLbl="conFgAcc1" presStyleIdx="2" presStyleCnt="3">
        <dgm:presLayoutVars>
          <dgm:bulletEnabled val="1"/>
        </dgm:presLayoutVars>
      </dgm:prSet>
      <dgm:spPr/>
      <dgm:t>
        <a:bodyPr/>
        <a:lstStyle/>
        <a:p>
          <a:endParaRPr lang="en-US"/>
        </a:p>
      </dgm:t>
    </dgm:pt>
  </dgm:ptLst>
  <dgm:cxnLst>
    <dgm:cxn modelId="{21977110-9DFC-4A96-A564-F02360189BE9}" type="presOf" srcId="{A48D43B0-C30F-4E76-A49E-7CC0DA730353}" destId="{B5C7EA8C-29C1-47C8-909F-242A9B73D0C6}" srcOrd="0" destOrd="0" presId="urn:microsoft.com/office/officeart/2005/8/layout/list1"/>
    <dgm:cxn modelId="{BD3B7406-29A7-4190-890D-FD7B1386524A}" srcId="{19CD7D3C-55FC-4E05-BFB0-4AAE63CE7408}" destId="{DC7F2348-7485-49DC-9827-6174054212D8}" srcOrd="1" destOrd="0" parTransId="{EC8767B4-263B-4F1F-8875-60D636C90BEE}" sibTransId="{414E0B46-C00D-4788-AFF6-EFF97525AD44}"/>
    <dgm:cxn modelId="{65B0D364-4F30-474B-96B2-2741BD01E00D}" srcId="{19CD7D3C-55FC-4E05-BFB0-4AAE63CE7408}" destId="{E2A2BEA7-A103-4DB0-BCF0-0681E09DC2A4}" srcOrd="0" destOrd="0" parTransId="{F7B17A16-8D81-4512-98BE-31CF4E40F0C7}" sibTransId="{2E78BA61-469F-4C3B-9811-C14F21C8A574}"/>
    <dgm:cxn modelId="{684ED4AF-D599-4165-8E17-3F6DBA7EA19E}" type="presOf" srcId="{E2A2BEA7-A103-4DB0-BCF0-0681E09DC2A4}" destId="{655203F4-499D-4391-9ABE-3D421601C52B}" srcOrd="0" destOrd="0" presId="urn:microsoft.com/office/officeart/2005/8/layout/list1"/>
    <dgm:cxn modelId="{E9ADE559-E4FA-4A90-8C02-B2A3BA728D70}" srcId="{ECE4EAE8-04A0-4CA6-90BC-9843525CA4E5}" destId="{C12EF58F-E49F-4AEE-957E-3C24BD0FF649}" srcOrd="1" destOrd="0" parTransId="{14AF4016-7A6B-4C6A-94DA-BEC5B99E78C3}" sibTransId="{A16E67B1-79D4-4624-AA56-E7AB74FA5BC8}"/>
    <dgm:cxn modelId="{A8ECEF47-6DA0-4B8A-A2D4-1148E195633A}" type="presOf" srcId="{19CD7D3C-55FC-4E05-BFB0-4AAE63CE7408}" destId="{78F9CE31-9ED7-454E-AE6D-C06E36FABAEF}" srcOrd="0" destOrd="0" presId="urn:microsoft.com/office/officeart/2005/8/layout/list1"/>
    <dgm:cxn modelId="{683F0C66-DDA9-4917-9047-6AAB5B6C8444}" type="presOf" srcId="{B8D95120-E207-4AAF-A828-53E040C22EC2}" destId="{0794F18D-E53D-4570-89B7-2A0C626D4B72}" srcOrd="0" destOrd="0" presId="urn:microsoft.com/office/officeart/2005/8/layout/list1"/>
    <dgm:cxn modelId="{05E279D4-D3F9-424D-AB6C-A84BE43616D9}" type="presOf" srcId="{035F281F-1BAD-46E3-939F-633C62DD6066}" destId="{F8202077-80F3-48CF-9739-CCF0BF7C78D8}" srcOrd="0" destOrd="0" presId="urn:microsoft.com/office/officeart/2005/8/layout/list1"/>
    <dgm:cxn modelId="{776DEC92-7486-4F18-8731-A9BB8476B45C}" type="presOf" srcId="{050028FA-8FCD-4030-BA51-492AFE41055B}" destId="{3BAB17A3-B263-430C-9D42-533D9E5C9178}" srcOrd="0" destOrd="0" presId="urn:microsoft.com/office/officeart/2005/8/layout/list1"/>
    <dgm:cxn modelId="{AB6BF51E-D541-48AF-BC98-BD43C2BC1710}" type="presOf" srcId="{19CD7D3C-55FC-4E05-BFB0-4AAE63CE7408}" destId="{54392A57-7006-42CC-A482-AADB2143034D}" srcOrd="1" destOrd="0" presId="urn:microsoft.com/office/officeart/2005/8/layout/list1"/>
    <dgm:cxn modelId="{A7BACEA6-39ED-4332-8A42-270B7CB56038}" srcId="{A48D43B0-C30F-4E76-A49E-7CC0DA730353}" destId="{1114B0E5-F48F-409C-AC0B-5B1BBBB37248}" srcOrd="2" destOrd="0" parTransId="{5CAC41E8-5FE5-48C2-BC3A-89CD6A69413E}" sibTransId="{979F4872-1F97-40FB-B6FF-44F3636621D9}"/>
    <dgm:cxn modelId="{1D894F24-FC8B-4CAC-9477-6D7DDCC2849C}" srcId="{B8D95120-E207-4AAF-A828-53E040C22EC2}" destId="{ECE4EAE8-04A0-4CA6-90BC-9843525CA4E5}" srcOrd="1" destOrd="0" parTransId="{CB0FC0DB-6D5B-4FA7-BF4A-4731356AC8DF}" sibTransId="{634AFB84-3485-439F-B658-2B10AD593825}"/>
    <dgm:cxn modelId="{B07D48D8-FCEA-46F9-B95D-C316AA54126D}" type="presOf" srcId="{A781B800-0839-42FD-BACB-7017FDBBA72E}" destId="{3BAB17A3-B263-430C-9D42-533D9E5C9178}" srcOrd="0" destOrd="1" presId="urn:microsoft.com/office/officeart/2005/8/layout/list1"/>
    <dgm:cxn modelId="{466C58F3-2895-492C-9DA9-BB180B226FC5}" type="presOf" srcId="{A48D43B0-C30F-4E76-A49E-7CC0DA730353}" destId="{42BF4751-6636-45CD-A728-79EB392ECF09}" srcOrd="1" destOrd="0" presId="urn:microsoft.com/office/officeart/2005/8/layout/list1"/>
    <dgm:cxn modelId="{EE7F2272-D07E-4853-8AA2-DCB9A1389E55}" type="presOf" srcId="{DC7F2348-7485-49DC-9827-6174054212D8}" destId="{655203F4-499D-4391-9ABE-3D421601C52B}" srcOrd="0" destOrd="1" presId="urn:microsoft.com/office/officeart/2005/8/layout/list1"/>
    <dgm:cxn modelId="{26E98B97-5930-43DA-A680-FCD0C3ED3C18}" srcId="{ECE4EAE8-04A0-4CA6-90BC-9843525CA4E5}" destId="{035F281F-1BAD-46E3-939F-633C62DD6066}" srcOrd="0" destOrd="0" parTransId="{10D615B7-FE77-4A4E-AAC0-FC7288C3333E}" sibTransId="{C7EC33E2-03BD-46DE-B997-611D4A76F38F}"/>
    <dgm:cxn modelId="{69C49B36-BA3D-4B86-AB56-ACC1B5A9472E}" type="presOf" srcId="{1114B0E5-F48F-409C-AC0B-5B1BBBB37248}" destId="{3BAB17A3-B263-430C-9D42-533D9E5C9178}" srcOrd="0" destOrd="2" presId="urn:microsoft.com/office/officeart/2005/8/layout/list1"/>
    <dgm:cxn modelId="{25A01016-3B8C-453C-82A7-FE618387F0F3}" srcId="{B8D95120-E207-4AAF-A828-53E040C22EC2}" destId="{A48D43B0-C30F-4E76-A49E-7CC0DA730353}" srcOrd="0" destOrd="0" parTransId="{F3F354A0-0198-4524-9462-D5027DE6E3F4}" sibTransId="{AB27A96E-65A5-444A-BDC6-88EF8AB2BD32}"/>
    <dgm:cxn modelId="{9B76E058-3C51-4239-8F20-6BA17B71E033}" type="presOf" srcId="{ECE4EAE8-04A0-4CA6-90BC-9843525CA4E5}" destId="{135E48A7-8235-42E7-82E8-20115B5B9D6B}" srcOrd="0" destOrd="0" presId="urn:microsoft.com/office/officeart/2005/8/layout/list1"/>
    <dgm:cxn modelId="{AE64F866-0727-486E-B787-AB65F6C5DE41}" srcId="{A48D43B0-C30F-4E76-A49E-7CC0DA730353}" destId="{050028FA-8FCD-4030-BA51-492AFE41055B}" srcOrd="0" destOrd="0" parTransId="{427E4AC9-6BF5-438B-9285-4029B05AC3D2}" sibTransId="{E3D91FA3-F0BD-42D8-A7B9-BA44E702FE8E}"/>
    <dgm:cxn modelId="{BEA36F87-14CC-4D78-9FAE-00CB73550AA5}" type="presOf" srcId="{ECE4EAE8-04A0-4CA6-90BC-9843525CA4E5}" destId="{E0B0DC87-22A9-4AE9-A6F6-0187CA328735}" srcOrd="1" destOrd="0" presId="urn:microsoft.com/office/officeart/2005/8/layout/list1"/>
    <dgm:cxn modelId="{49AAA307-FB3D-4E62-97CA-D22DD63D6EE9}" srcId="{A48D43B0-C30F-4E76-A49E-7CC0DA730353}" destId="{A781B800-0839-42FD-BACB-7017FDBBA72E}" srcOrd="1" destOrd="0" parTransId="{4633541D-C58A-4E4A-AC1E-2461CE9D1E5D}" sibTransId="{C9DE7586-282D-4383-8875-D57C666BB545}"/>
    <dgm:cxn modelId="{B65CBB79-D940-40D2-BD1E-DEB372626511}" srcId="{B8D95120-E207-4AAF-A828-53E040C22EC2}" destId="{19CD7D3C-55FC-4E05-BFB0-4AAE63CE7408}" srcOrd="2" destOrd="0" parTransId="{91709DC8-5302-4868-93D6-1CABB43A97A6}" sibTransId="{4648897D-C0B2-4125-B38D-033A5A4B08DE}"/>
    <dgm:cxn modelId="{F4C3A5FA-B4F7-4784-89B4-46A111AE0767}" type="presOf" srcId="{C12EF58F-E49F-4AEE-957E-3C24BD0FF649}" destId="{F8202077-80F3-48CF-9739-CCF0BF7C78D8}" srcOrd="0" destOrd="1" presId="urn:microsoft.com/office/officeart/2005/8/layout/list1"/>
    <dgm:cxn modelId="{5C255500-56B6-4801-AAFA-AE2875F14045}" type="presParOf" srcId="{0794F18D-E53D-4570-89B7-2A0C626D4B72}" destId="{C34A20D3-225D-4501-9655-AB0265CD71B7}" srcOrd="0" destOrd="0" presId="urn:microsoft.com/office/officeart/2005/8/layout/list1"/>
    <dgm:cxn modelId="{EC5FE2C2-7297-4EFA-92A5-E2D636A6352A}" type="presParOf" srcId="{C34A20D3-225D-4501-9655-AB0265CD71B7}" destId="{B5C7EA8C-29C1-47C8-909F-242A9B73D0C6}" srcOrd="0" destOrd="0" presId="urn:microsoft.com/office/officeart/2005/8/layout/list1"/>
    <dgm:cxn modelId="{5441ECCF-E219-4ED1-8C9C-D26420BA0448}" type="presParOf" srcId="{C34A20D3-225D-4501-9655-AB0265CD71B7}" destId="{42BF4751-6636-45CD-A728-79EB392ECF09}" srcOrd="1" destOrd="0" presId="urn:microsoft.com/office/officeart/2005/8/layout/list1"/>
    <dgm:cxn modelId="{282323C9-DCE9-4240-841A-97C86FD5470C}" type="presParOf" srcId="{0794F18D-E53D-4570-89B7-2A0C626D4B72}" destId="{ECFD12D2-82C1-4EEA-9280-357ECB8DD96B}" srcOrd="1" destOrd="0" presId="urn:microsoft.com/office/officeart/2005/8/layout/list1"/>
    <dgm:cxn modelId="{E7689A6F-FA7B-414C-8B48-FF9C58F9EDB0}" type="presParOf" srcId="{0794F18D-E53D-4570-89B7-2A0C626D4B72}" destId="{3BAB17A3-B263-430C-9D42-533D9E5C9178}" srcOrd="2" destOrd="0" presId="urn:microsoft.com/office/officeart/2005/8/layout/list1"/>
    <dgm:cxn modelId="{D43EF891-D4E0-4C22-A9CD-D455AE8FE847}" type="presParOf" srcId="{0794F18D-E53D-4570-89B7-2A0C626D4B72}" destId="{965E6BE3-F5AA-434F-A807-0825625D2033}" srcOrd="3" destOrd="0" presId="urn:microsoft.com/office/officeart/2005/8/layout/list1"/>
    <dgm:cxn modelId="{C50E6FC8-8F89-46AC-A585-E15DD18F6A97}" type="presParOf" srcId="{0794F18D-E53D-4570-89B7-2A0C626D4B72}" destId="{AC19DD84-F5F3-4930-A7C3-ABA01C75DF14}" srcOrd="4" destOrd="0" presId="urn:microsoft.com/office/officeart/2005/8/layout/list1"/>
    <dgm:cxn modelId="{2EFF9A22-4292-4FA7-AA92-32604A6E2BC5}" type="presParOf" srcId="{AC19DD84-F5F3-4930-A7C3-ABA01C75DF14}" destId="{135E48A7-8235-42E7-82E8-20115B5B9D6B}" srcOrd="0" destOrd="0" presId="urn:microsoft.com/office/officeart/2005/8/layout/list1"/>
    <dgm:cxn modelId="{E7CA8F3E-33EB-4D58-B9E9-EF39211562F6}" type="presParOf" srcId="{AC19DD84-F5F3-4930-A7C3-ABA01C75DF14}" destId="{E0B0DC87-22A9-4AE9-A6F6-0187CA328735}" srcOrd="1" destOrd="0" presId="urn:microsoft.com/office/officeart/2005/8/layout/list1"/>
    <dgm:cxn modelId="{89119D52-98CC-4D6A-8F56-AF292B5FB97B}" type="presParOf" srcId="{0794F18D-E53D-4570-89B7-2A0C626D4B72}" destId="{C6C7AFD3-1809-4E92-8D19-6685826BBF44}" srcOrd="5" destOrd="0" presId="urn:microsoft.com/office/officeart/2005/8/layout/list1"/>
    <dgm:cxn modelId="{AC287D45-21E5-4A31-B20D-FDAC1FD40764}" type="presParOf" srcId="{0794F18D-E53D-4570-89B7-2A0C626D4B72}" destId="{F8202077-80F3-48CF-9739-CCF0BF7C78D8}" srcOrd="6" destOrd="0" presId="urn:microsoft.com/office/officeart/2005/8/layout/list1"/>
    <dgm:cxn modelId="{F8E3E531-CAF0-474E-B5AD-016E55964428}" type="presParOf" srcId="{0794F18D-E53D-4570-89B7-2A0C626D4B72}" destId="{819690D5-96C4-4678-97DF-CC8686EA6CCA}" srcOrd="7" destOrd="0" presId="urn:microsoft.com/office/officeart/2005/8/layout/list1"/>
    <dgm:cxn modelId="{B615AAB0-EFCD-4414-ADEB-98F7441A03D5}" type="presParOf" srcId="{0794F18D-E53D-4570-89B7-2A0C626D4B72}" destId="{B4B47DAF-FCA2-44FD-B123-C090758797C8}" srcOrd="8" destOrd="0" presId="urn:microsoft.com/office/officeart/2005/8/layout/list1"/>
    <dgm:cxn modelId="{743BF07B-EFEE-4102-AC23-04FEE6878D91}" type="presParOf" srcId="{B4B47DAF-FCA2-44FD-B123-C090758797C8}" destId="{78F9CE31-9ED7-454E-AE6D-C06E36FABAEF}" srcOrd="0" destOrd="0" presId="urn:microsoft.com/office/officeart/2005/8/layout/list1"/>
    <dgm:cxn modelId="{8FC3BB6B-C4A4-4AC3-AAD8-D0385A41AA2E}" type="presParOf" srcId="{B4B47DAF-FCA2-44FD-B123-C090758797C8}" destId="{54392A57-7006-42CC-A482-AADB2143034D}" srcOrd="1" destOrd="0" presId="urn:microsoft.com/office/officeart/2005/8/layout/list1"/>
    <dgm:cxn modelId="{79853BA6-D255-4EF6-9C99-BF12F44B41AB}" type="presParOf" srcId="{0794F18D-E53D-4570-89B7-2A0C626D4B72}" destId="{4F9626B8-2893-4053-8602-D235BB0FAA06}" srcOrd="9" destOrd="0" presId="urn:microsoft.com/office/officeart/2005/8/layout/list1"/>
    <dgm:cxn modelId="{5878975D-76F2-4778-B06E-A619F94BE829}" type="presParOf" srcId="{0794F18D-E53D-4570-89B7-2A0C626D4B72}" destId="{655203F4-499D-4391-9ABE-3D421601C52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61C801-0328-471C-9D2E-ADBDD87C8C8B}"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E4AFE930-6DF6-46FB-8E63-EF9C5F073ACE}">
      <dgm:prSet phldrT="[Text]" custT="1"/>
      <dgm:spPr>
        <a:xfrm>
          <a:off x="0" y="0"/>
          <a:ext cx="2633472" cy="1600200"/>
        </a:xfrm>
        <a:solidFill>
          <a:srgbClr val="789E00"/>
        </a:solidFill>
        <a:ln w="19050" cap="flat" cmpd="sng" algn="ctr">
          <a:solidFill>
            <a:srgbClr val="FFFFFF">
              <a:hueOff val="0"/>
              <a:satOff val="0"/>
              <a:lumOff val="0"/>
              <a:alphaOff val="0"/>
            </a:srgbClr>
          </a:solidFill>
          <a:prstDash val="solid"/>
        </a:ln>
        <a:effectLst/>
      </dgm:spPr>
      <dgm:t>
        <a:bodyPr/>
        <a:lstStyle/>
        <a:p>
          <a:r>
            <a:rPr lang="en-US" sz="2800" dirty="0" smtClean="0">
              <a:solidFill>
                <a:srgbClr val="FFFFFF"/>
              </a:solidFill>
              <a:latin typeface="Arial" pitchFamily="34" charset="0"/>
              <a:ea typeface="+mn-ea"/>
              <a:cs typeface="Arial" pitchFamily="34" charset="0"/>
            </a:rPr>
            <a:t>To call in to connect to audio:</a:t>
          </a:r>
          <a:endParaRPr lang="en-US" sz="2800" dirty="0">
            <a:solidFill>
              <a:srgbClr val="FFFFFF"/>
            </a:solidFill>
            <a:latin typeface="Arial" pitchFamily="34" charset="0"/>
            <a:ea typeface="+mn-ea"/>
            <a:cs typeface="Arial" pitchFamily="34" charset="0"/>
          </a:endParaRPr>
        </a:p>
      </dgm:t>
    </dgm:pt>
    <dgm:pt modelId="{A0F2415B-0BE4-4103-B889-163547EC9E22}" type="parTrans" cxnId="{63000784-4549-4E78-8AD0-99D4E8F45F44}">
      <dgm:prSet/>
      <dgm:spPr/>
      <dgm:t>
        <a:bodyPr/>
        <a:lstStyle/>
        <a:p>
          <a:endParaRPr lang="en-US"/>
        </a:p>
      </dgm:t>
    </dgm:pt>
    <dgm:pt modelId="{532942FE-64CC-4C43-A6A4-C72E2F3CA206}" type="sibTrans" cxnId="{63000784-4549-4E78-8AD0-99D4E8F45F44}">
      <dgm:prSet/>
      <dgm:spPr/>
      <dgm:t>
        <a:bodyPr/>
        <a:lstStyle/>
        <a:p>
          <a:endParaRPr lang="en-US"/>
        </a:p>
      </dgm:t>
    </dgm:pt>
    <dgm:pt modelId="{3CABA389-6A77-4186-A772-FDB5AA384379}">
      <dgm:prSet phldrT="[Text]" custT="1"/>
      <dgm:spPr>
        <a:xfrm rot="5400000">
          <a:off x="4334255" y="-1395977"/>
          <a:ext cx="1280160" cy="4681728"/>
        </a:xfrm>
        <a:solidFill>
          <a:srgbClr val="200D6C">
            <a:tint val="40000"/>
            <a:alpha val="90000"/>
            <a:hueOff val="0"/>
            <a:satOff val="0"/>
            <a:lumOff val="0"/>
            <a:alphaOff val="0"/>
          </a:srgbClr>
        </a:solidFill>
        <a:ln w="19050" cap="flat" cmpd="sng" algn="ctr">
          <a:solidFill>
            <a:srgbClr val="200D6C">
              <a:tint val="40000"/>
              <a:alpha val="90000"/>
              <a:hueOff val="0"/>
              <a:satOff val="0"/>
              <a:lumOff val="0"/>
              <a:alphaOff val="0"/>
            </a:srgbClr>
          </a:solidFill>
          <a:prstDash val="solid"/>
        </a:ln>
        <a:effectLst/>
      </dgm:spPr>
      <dgm:t>
        <a:bodyPr/>
        <a:lstStyle/>
        <a:p>
          <a:pPr>
            <a:spcAft>
              <a:spcPts val="600"/>
            </a:spcAft>
          </a:pPr>
          <a:r>
            <a:rPr lang="en-US" sz="2200" dirty="0" smtClean="0">
              <a:solidFill>
                <a:srgbClr val="000000">
                  <a:hueOff val="0"/>
                  <a:satOff val="0"/>
                  <a:lumOff val="0"/>
                  <a:alphaOff val="0"/>
                </a:srgbClr>
              </a:solidFill>
              <a:latin typeface="Arial" pitchFamily="34" charset="0"/>
              <a:ea typeface="+mn-ea"/>
              <a:cs typeface="Arial" pitchFamily="34" charset="0"/>
            </a:rPr>
            <a:t>Phone number: 1-877-668-4493</a:t>
          </a:r>
          <a:endParaRPr lang="en-US" sz="2200" dirty="0">
            <a:solidFill>
              <a:srgbClr val="000000">
                <a:hueOff val="0"/>
                <a:satOff val="0"/>
                <a:lumOff val="0"/>
                <a:alphaOff val="0"/>
              </a:srgbClr>
            </a:solidFill>
            <a:latin typeface="Arial" pitchFamily="34" charset="0"/>
            <a:ea typeface="+mn-ea"/>
            <a:cs typeface="Arial" pitchFamily="34" charset="0"/>
          </a:endParaRPr>
        </a:p>
      </dgm:t>
    </dgm:pt>
    <dgm:pt modelId="{B8868085-3507-4759-9FAC-F3212F0ABFD3}" type="parTrans" cxnId="{9CE48617-9781-49E0-8A7F-58DD6B5B590A}">
      <dgm:prSet/>
      <dgm:spPr/>
      <dgm:t>
        <a:bodyPr/>
        <a:lstStyle/>
        <a:p>
          <a:endParaRPr lang="en-US"/>
        </a:p>
      </dgm:t>
    </dgm:pt>
    <dgm:pt modelId="{76FB8F7D-E5F4-4A4E-8603-C8859120BF50}" type="sibTrans" cxnId="{9CE48617-9781-49E0-8A7F-58DD6B5B590A}">
      <dgm:prSet/>
      <dgm:spPr/>
      <dgm:t>
        <a:bodyPr/>
        <a:lstStyle/>
        <a:p>
          <a:endParaRPr lang="en-US"/>
        </a:p>
      </dgm:t>
    </dgm:pt>
    <dgm:pt modelId="{412F20DF-CAD9-475E-8979-F4FAC8E76ECA}">
      <dgm:prSet custT="1"/>
      <dgm:spPr>
        <a:xfrm rot="5400000">
          <a:off x="4334255" y="-1395977"/>
          <a:ext cx="1280160" cy="4681728"/>
        </a:xfrm>
        <a:solidFill>
          <a:srgbClr val="200D6C">
            <a:tint val="40000"/>
            <a:alpha val="90000"/>
            <a:hueOff val="0"/>
            <a:satOff val="0"/>
            <a:lumOff val="0"/>
            <a:alphaOff val="0"/>
          </a:srgbClr>
        </a:solidFill>
        <a:ln w="19050" cap="flat" cmpd="sng" algn="ctr">
          <a:solidFill>
            <a:srgbClr val="200D6C">
              <a:tint val="40000"/>
              <a:alpha val="90000"/>
              <a:hueOff val="0"/>
              <a:satOff val="0"/>
              <a:lumOff val="0"/>
              <a:alphaOff val="0"/>
            </a:srgbClr>
          </a:solidFill>
          <a:prstDash val="solid"/>
        </a:ln>
        <a:effectLst/>
      </dgm:spPr>
      <dgm:t>
        <a:bodyPr/>
        <a:lstStyle/>
        <a:p>
          <a:pPr>
            <a:spcAft>
              <a:spcPts val="600"/>
            </a:spcAft>
          </a:pPr>
          <a:r>
            <a:rPr lang="en-US" sz="2200" dirty="0" smtClean="0">
              <a:solidFill>
                <a:srgbClr val="000000">
                  <a:hueOff val="0"/>
                  <a:satOff val="0"/>
                  <a:lumOff val="0"/>
                  <a:alphaOff val="0"/>
                </a:srgbClr>
              </a:solidFill>
              <a:latin typeface="Arial" pitchFamily="34" charset="0"/>
              <a:ea typeface="+mn-ea"/>
              <a:cs typeface="Arial" pitchFamily="34" charset="0"/>
            </a:rPr>
            <a:t>Access code: 923 248 560</a:t>
          </a:r>
          <a:endParaRPr lang="en-US" sz="2200" dirty="0">
            <a:solidFill>
              <a:srgbClr val="000000">
                <a:hueOff val="0"/>
                <a:satOff val="0"/>
                <a:lumOff val="0"/>
                <a:alphaOff val="0"/>
              </a:srgbClr>
            </a:solidFill>
            <a:latin typeface="Arial" pitchFamily="34" charset="0"/>
            <a:ea typeface="+mn-ea"/>
            <a:cs typeface="Arial" pitchFamily="34" charset="0"/>
          </a:endParaRPr>
        </a:p>
      </dgm:t>
    </dgm:pt>
    <dgm:pt modelId="{5473D596-1422-4F84-8C59-D042FAA8B8EA}" type="parTrans" cxnId="{D12FD2D3-18BE-43FB-BA39-9077F1449DB8}">
      <dgm:prSet/>
      <dgm:spPr/>
      <dgm:t>
        <a:bodyPr/>
        <a:lstStyle/>
        <a:p>
          <a:endParaRPr lang="en-US"/>
        </a:p>
      </dgm:t>
    </dgm:pt>
    <dgm:pt modelId="{5919D2CA-2E9A-4179-B140-2963B61F2573}" type="sibTrans" cxnId="{D12FD2D3-18BE-43FB-BA39-9077F1449DB8}">
      <dgm:prSet/>
      <dgm:spPr/>
      <dgm:t>
        <a:bodyPr/>
        <a:lstStyle/>
        <a:p>
          <a:endParaRPr lang="en-US"/>
        </a:p>
      </dgm:t>
    </dgm:pt>
    <dgm:pt modelId="{D33652DE-0912-4A72-AD2B-F1B8B4C0E4E1}" type="pres">
      <dgm:prSet presAssocID="{E961C801-0328-471C-9D2E-ADBDD87C8C8B}" presName="Name0" presStyleCnt="0">
        <dgm:presLayoutVars>
          <dgm:dir/>
          <dgm:animLvl val="lvl"/>
          <dgm:resizeHandles val="exact"/>
        </dgm:presLayoutVars>
      </dgm:prSet>
      <dgm:spPr/>
      <dgm:t>
        <a:bodyPr/>
        <a:lstStyle/>
        <a:p>
          <a:endParaRPr lang="en-US"/>
        </a:p>
      </dgm:t>
    </dgm:pt>
    <dgm:pt modelId="{30317F4A-56EE-482B-B848-A1D05A5C8F6C}" type="pres">
      <dgm:prSet presAssocID="{E4AFE930-6DF6-46FB-8E63-EF9C5F073ACE}" presName="linNode" presStyleCnt="0"/>
      <dgm:spPr/>
      <dgm:t>
        <a:bodyPr/>
        <a:lstStyle/>
        <a:p>
          <a:endParaRPr lang="en-US"/>
        </a:p>
      </dgm:t>
    </dgm:pt>
    <dgm:pt modelId="{BC67863E-7CE9-4970-BF61-C03AE4D68C3A}" type="pres">
      <dgm:prSet presAssocID="{E4AFE930-6DF6-46FB-8E63-EF9C5F073ACE}" presName="parentText" presStyleLbl="node1" presStyleIdx="0" presStyleCnt="1">
        <dgm:presLayoutVars>
          <dgm:chMax val="1"/>
          <dgm:bulletEnabled val="1"/>
        </dgm:presLayoutVars>
      </dgm:prSet>
      <dgm:spPr>
        <a:prstGeom prst="snip1Rect">
          <a:avLst/>
        </a:prstGeom>
      </dgm:spPr>
      <dgm:t>
        <a:bodyPr/>
        <a:lstStyle/>
        <a:p>
          <a:endParaRPr lang="en-US"/>
        </a:p>
      </dgm:t>
    </dgm:pt>
    <dgm:pt modelId="{D505659F-BDD4-4335-9E2A-B97DF3A46E46}" type="pres">
      <dgm:prSet presAssocID="{E4AFE930-6DF6-46FB-8E63-EF9C5F073ACE}" presName="descendantText" presStyleLbl="alignAccFollowNode1" presStyleIdx="0" presStyleCnt="1" custLinFactNeighborY="11310">
        <dgm:presLayoutVars>
          <dgm:bulletEnabled val="1"/>
        </dgm:presLayoutVars>
      </dgm:prSet>
      <dgm:spPr>
        <a:prstGeom prst="snip1Rect">
          <a:avLst/>
        </a:prstGeom>
      </dgm:spPr>
      <dgm:t>
        <a:bodyPr/>
        <a:lstStyle/>
        <a:p>
          <a:endParaRPr lang="en-US"/>
        </a:p>
      </dgm:t>
    </dgm:pt>
  </dgm:ptLst>
  <dgm:cxnLst>
    <dgm:cxn modelId="{0E563DF9-BF1C-4B2F-91B1-573C9C00DF4E}" type="presOf" srcId="{E4AFE930-6DF6-46FB-8E63-EF9C5F073ACE}" destId="{BC67863E-7CE9-4970-BF61-C03AE4D68C3A}" srcOrd="0" destOrd="0" presId="urn:microsoft.com/office/officeart/2005/8/layout/vList5"/>
    <dgm:cxn modelId="{EF0FEBD4-7194-48E0-97CF-7589CE49D913}" type="presOf" srcId="{E961C801-0328-471C-9D2E-ADBDD87C8C8B}" destId="{D33652DE-0912-4A72-AD2B-F1B8B4C0E4E1}" srcOrd="0" destOrd="0" presId="urn:microsoft.com/office/officeart/2005/8/layout/vList5"/>
    <dgm:cxn modelId="{63000784-4549-4E78-8AD0-99D4E8F45F44}" srcId="{E961C801-0328-471C-9D2E-ADBDD87C8C8B}" destId="{E4AFE930-6DF6-46FB-8E63-EF9C5F073ACE}" srcOrd="0" destOrd="0" parTransId="{A0F2415B-0BE4-4103-B889-163547EC9E22}" sibTransId="{532942FE-64CC-4C43-A6A4-C72E2F3CA206}"/>
    <dgm:cxn modelId="{9CE48617-9781-49E0-8A7F-58DD6B5B590A}" srcId="{E4AFE930-6DF6-46FB-8E63-EF9C5F073ACE}" destId="{3CABA389-6A77-4186-A772-FDB5AA384379}" srcOrd="0" destOrd="0" parTransId="{B8868085-3507-4759-9FAC-F3212F0ABFD3}" sibTransId="{76FB8F7D-E5F4-4A4E-8603-C8859120BF50}"/>
    <dgm:cxn modelId="{C640D968-EB37-4703-93C6-FE881A8E7D5D}" type="presOf" srcId="{3CABA389-6A77-4186-A772-FDB5AA384379}" destId="{D505659F-BDD4-4335-9E2A-B97DF3A46E46}" srcOrd="0" destOrd="0" presId="urn:microsoft.com/office/officeart/2005/8/layout/vList5"/>
    <dgm:cxn modelId="{D12FD2D3-18BE-43FB-BA39-9077F1449DB8}" srcId="{E4AFE930-6DF6-46FB-8E63-EF9C5F073ACE}" destId="{412F20DF-CAD9-475E-8979-F4FAC8E76ECA}" srcOrd="1" destOrd="0" parTransId="{5473D596-1422-4F84-8C59-D042FAA8B8EA}" sibTransId="{5919D2CA-2E9A-4179-B140-2963B61F2573}"/>
    <dgm:cxn modelId="{85BD873C-EEAB-4000-88D0-DFDD3675B897}" type="presOf" srcId="{412F20DF-CAD9-475E-8979-F4FAC8E76ECA}" destId="{D505659F-BDD4-4335-9E2A-B97DF3A46E46}" srcOrd="0" destOrd="1" presId="urn:microsoft.com/office/officeart/2005/8/layout/vList5"/>
    <dgm:cxn modelId="{78DF40F3-8BF4-49DF-A7EA-85C168D68D95}" type="presParOf" srcId="{D33652DE-0912-4A72-AD2B-F1B8B4C0E4E1}" destId="{30317F4A-56EE-482B-B848-A1D05A5C8F6C}" srcOrd="0" destOrd="0" presId="urn:microsoft.com/office/officeart/2005/8/layout/vList5"/>
    <dgm:cxn modelId="{1C20D42A-E5E1-4802-931E-04421FE18D1D}" type="presParOf" srcId="{30317F4A-56EE-482B-B848-A1D05A5C8F6C}" destId="{BC67863E-7CE9-4970-BF61-C03AE4D68C3A}" srcOrd="0" destOrd="0" presId="urn:microsoft.com/office/officeart/2005/8/layout/vList5"/>
    <dgm:cxn modelId="{EF4A7333-0801-46A5-8DED-63D428DDCAE5}" type="presParOf" srcId="{30317F4A-56EE-482B-B848-A1D05A5C8F6C}" destId="{D505659F-BDD4-4335-9E2A-B97DF3A46E4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478ACE4-5DB2-4B79-AA5E-48BB1FA48770}" type="doc">
      <dgm:prSet loTypeId="urn:diagrams.loki3.com/BracketList+Icon" loCatId="list" qsTypeId="urn:microsoft.com/office/officeart/2005/8/quickstyle/simple1" qsCatId="simple" csTypeId="urn:microsoft.com/office/officeart/2005/8/colors/accent0_3" csCatId="mainScheme" phldr="1"/>
      <dgm:spPr/>
      <dgm:t>
        <a:bodyPr/>
        <a:lstStyle/>
        <a:p>
          <a:endParaRPr lang="en-US"/>
        </a:p>
      </dgm:t>
    </dgm:pt>
    <dgm:pt modelId="{D0AF838F-3A73-495D-BE16-55C70307FC1E}">
      <dgm:prSet phldrT="[Text]" custT="1"/>
      <dgm:spPr/>
      <dgm:t>
        <a:bodyPr/>
        <a:lstStyle/>
        <a:p>
          <a:r>
            <a:rPr lang="en-US" sz="2000" b="1" dirty="0" smtClean="0"/>
            <a:t>Qualifying Offer </a:t>
          </a:r>
          <a:r>
            <a:rPr lang="en-US" sz="2000" dirty="0" smtClean="0"/>
            <a:t>occurs when the ALE:</a:t>
          </a:r>
          <a:endParaRPr lang="en-US" sz="2000" dirty="0"/>
        </a:p>
      </dgm:t>
    </dgm:pt>
    <dgm:pt modelId="{661C06F1-370C-49B7-85C8-B8C604742638}" type="parTrans" cxnId="{47A9A8F9-2B6E-4823-9114-5B003E9E517E}">
      <dgm:prSet/>
      <dgm:spPr/>
      <dgm:t>
        <a:bodyPr/>
        <a:lstStyle/>
        <a:p>
          <a:endParaRPr lang="en-US"/>
        </a:p>
      </dgm:t>
    </dgm:pt>
    <dgm:pt modelId="{AB295890-548E-48F2-AEB4-F90E29E2173C}" type="sibTrans" cxnId="{47A9A8F9-2B6E-4823-9114-5B003E9E517E}">
      <dgm:prSet/>
      <dgm:spPr/>
      <dgm:t>
        <a:bodyPr/>
        <a:lstStyle/>
        <a:p>
          <a:endParaRPr lang="en-US"/>
        </a:p>
      </dgm:t>
    </dgm:pt>
    <dgm:pt modelId="{CCE01A0F-1F40-4884-86C3-B766D95F7DF2}">
      <dgm:prSet phldrT="[Text]" custT="1"/>
      <dgm:spPr/>
      <dgm:t>
        <a:bodyPr/>
        <a:lstStyle/>
        <a:p>
          <a:r>
            <a:rPr lang="en-US" sz="2000" dirty="0" smtClean="0"/>
            <a:t>Offers MEC that is affordable (based on FPL) and provides minimum value </a:t>
          </a:r>
          <a:r>
            <a:rPr lang="en-US" sz="2000" b="1" dirty="0" smtClean="0"/>
            <a:t>AND</a:t>
          </a:r>
          <a:endParaRPr lang="en-US" sz="2000" b="1" dirty="0"/>
        </a:p>
      </dgm:t>
    </dgm:pt>
    <dgm:pt modelId="{58129B5B-E23E-4D7C-8B0E-DB27E2317479}" type="parTrans" cxnId="{3E12E751-F8CB-4D26-8751-EA2A5D4CB4AA}">
      <dgm:prSet/>
      <dgm:spPr/>
      <dgm:t>
        <a:bodyPr/>
        <a:lstStyle/>
        <a:p>
          <a:endParaRPr lang="en-US"/>
        </a:p>
      </dgm:t>
    </dgm:pt>
    <dgm:pt modelId="{24A3EC92-A98B-4717-B8B6-CD3275091C27}" type="sibTrans" cxnId="{3E12E751-F8CB-4D26-8751-EA2A5D4CB4AA}">
      <dgm:prSet/>
      <dgm:spPr/>
      <dgm:t>
        <a:bodyPr/>
        <a:lstStyle/>
        <a:p>
          <a:endParaRPr lang="en-US"/>
        </a:p>
      </dgm:t>
    </dgm:pt>
    <dgm:pt modelId="{B29BEBC4-1CCD-49A0-8CB6-C3E9957A85D9}">
      <dgm:prSet custT="1"/>
      <dgm:spPr/>
      <dgm:t>
        <a:bodyPr/>
        <a:lstStyle/>
        <a:p>
          <a:r>
            <a:rPr lang="en-US" sz="2000" dirty="0" smtClean="0"/>
            <a:t>Offers MEC to the employee’s spouse and dependents (if any)</a:t>
          </a:r>
          <a:endParaRPr lang="en-US" sz="2000" dirty="0"/>
        </a:p>
      </dgm:t>
    </dgm:pt>
    <dgm:pt modelId="{80D3CF16-85F6-415F-970A-0356A9DA4A04}" type="parTrans" cxnId="{CD0B6765-F6DC-42C3-80ED-F30B8D029EE9}">
      <dgm:prSet/>
      <dgm:spPr/>
      <dgm:t>
        <a:bodyPr/>
        <a:lstStyle/>
        <a:p>
          <a:endParaRPr lang="en-US"/>
        </a:p>
      </dgm:t>
    </dgm:pt>
    <dgm:pt modelId="{4105097A-F3E9-4858-808A-3E4E2BD42E92}" type="sibTrans" cxnId="{CD0B6765-F6DC-42C3-80ED-F30B8D029EE9}">
      <dgm:prSet/>
      <dgm:spPr/>
      <dgm:t>
        <a:bodyPr/>
        <a:lstStyle/>
        <a:p>
          <a:endParaRPr lang="en-US"/>
        </a:p>
      </dgm:t>
    </dgm:pt>
    <dgm:pt modelId="{CE463D13-B926-4880-93CD-97332E04A826}">
      <dgm:prSet custT="1"/>
      <dgm:spPr/>
      <dgm:t>
        <a:bodyPr/>
        <a:lstStyle/>
        <a:p>
          <a:r>
            <a:rPr lang="en-US" sz="2000" dirty="0" smtClean="0"/>
            <a:t>If not made for all 12 months</a:t>
          </a:r>
          <a:endParaRPr lang="en-US" sz="2000" dirty="0"/>
        </a:p>
      </dgm:t>
    </dgm:pt>
    <dgm:pt modelId="{CD077085-D273-4F00-90F7-E79BB44D2777}" type="parTrans" cxnId="{9A0870B5-D433-459B-BBF9-56C693CB3C5E}">
      <dgm:prSet/>
      <dgm:spPr/>
      <dgm:t>
        <a:bodyPr/>
        <a:lstStyle/>
        <a:p>
          <a:endParaRPr lang="en-US"/>
        </a:p>
      </dgm:t>
    </dgm:pt>
    <dgm:pt modelId="{8AE8CEB8-CB9F-4FC5-91E6-58A318263B25}" type="sibTrans" cxnId="{9A0870B5-D433-459B-BBF9-56C693CB3C5E}">
      <dgm:prSet/>
      <dgm:spPr/>
      <dgm:t>
        <a:bodyPr/>
        <a:lstStyle/>
        <a:p>
          <a:endParaRPr lang="en-US"/>
        </a:p>
      </dgm:t>
    </dgm:pt>
    <dgm:pt modelId="{58CE45D1-272B-44FF-AC62-7B24CBD8C16B}">
      <dgm:prSet custT="1"/>
      <dgm:spPr/>
      <dgm:t>
        <a:bodyPr/>
        <a:lstStyle/>
        <a:p>
          <a:r>
            <a:rPr lang="en-US" sz="2000" dirty="0" smtClean="0"/>
            <a:t>If made for all 12 months:</a:t>
          </a:r>
          <a:endParaRPr lang="en-US" sz="2000" dirty="0"/>
        </a:p>
      </dgm:t>
    </dgm:pt>
    <dgm:pt modelId="{BA05E994-8E6A-4AB7-8E7B-C9463133F679}" type="sibTrans" cxnId="{C95A2D2A-DAD8-4CA4-960C-41F6C6BF3BE1}">
      <dgm:prSet/>
      <dgm:spPr/>
      <dgm:t>
        <a:bodyPr/>
        <a:lstStyle/>
        <a:p>
          <a:endParaRPr lang="en-US"/>
        </a:p>
      </dgm:t>
    </dgm:pt>
    <dgm:pt modelId="{E6BEE7D3-DD14-4004-87F8-38D60552B3AD}" type="parTrans" cxnId="{C95A2D2A-DAD8-4CA4-960C-41F6C6BF3BE1}">
      <dgm:prSet/>
      <dgm:spPr/>
      <dgm:t>
        <a:bodyPr/>
        <a:lstStyle/>
        <a:p>
          <a:endParaRPr lang="en-US"/>
        </a:p>
      </dgm:t>
    </dgm:pt>
    <dgm:pt modelId="{751F14F0-5D81-43DA-A77F-6F84FAD2B47D}">
      <dgm:prSet custT="1"/>
      <dgm:spPr/>
      <dgm:t>
        <a:bodyPr/>
        <a:lstStyle/>
        <a:p>
          <a:r>
            <a:rPr lang="en-US" sz="2000" dirty="0" smtClean="0"/>
            <a:t>Provide less detailed information on IRS returns</a:t>
          </a:r>
          <a:endParaRPr lang="en-US" sz="2000" dirty="0"/>
        </a:p>
      </dgm:t>
    </dgm:pt>
    <dgm:pt modelId="{09C3E69B-40D5-41F1-907C-395CB22644D7}" type="parTrans" cxnId="{124B01DF-5681-436B-923B-E76EA9221934}">
      <dgm:prSet/>
      <dgm:spPr/>
      <dgm:t>
        <a:bodyPr/>
        <a:lstStyle/>
        <a:p>
          <a:endParaRPr lang="en-US"/>
        </a:p>
      </dgm:t>
    </dgm:pt>
    <dgm:pt modelId="{092C4C46-F1EF-4AC7-B07B-B1F770488EAE}" type="sibTrans" cxnId="{124B01DF-5681-436B-923B-E76EA9221934}">
      <dgm:prSet/>
      <dgm:spPr/>
      <dgm:t>
        <a:bodyPr/>
        <a:lstStyle/>
        <a:p>
          <a:endParaRPr lang="en-US"/>
        </a:p>
      </dgm:t>
    </dgm:pt>
    <dgm:pt modelId="{85BA778E-3944-4CAA-913D-6B7F7464E083}">
      <dgm:prSet custT="1"/>
      <dgm:spPr/>
      <dgm:t>
        <a:bodyPr/>
        <a:lstStyle/>
        <a:p>
          <a:r>
            <a:rPr lang="en-US" sz="2000" dirty="0" smtClean="0"/>
            <a:t>Provide simplified employee statements (unless enrolled in self-insured coverage) </a:t>
          </a:r>
          <a:endParaRPr lang="en-US" sz="2000" dirty="0"/>
        </a:p>
      </dgm:t>
    </dgm:pt>
    <dgm:pt modelId="{EA77CA84-FCFE-4C68-95C6-E57003304265}" type="parTrans" cxnId="{AB164AD5-7D42-44FA-B528-28D833F8F26A}">
      <dgm:prSet/>
      <dgm:spPr/>
      <dgm:t>
        <a:bodyPr/>
        <a:lstStyle/>
        <a:p>
          <a:endParaRPr lang="en-US"/>
        </a:p>
      </dgm:t>
    </dgm:pt>
    <dgm:pt modelId="{8E510778-68F6-4BA9-B4E3-09CE5654FA87}" type="sibTrans" cxnId="{AB164AD5-7D42-44FA-B528-28D833F8F26A}">
      <dgm:prSet/>
      <dgm:spPr/>
      <dgm:t>
        <a:bodyPr/>
        <a:lstStyle/>
        <a:p>
          <a:endParaRPr lang="en-US"/>
        </a:p>
      </dgm:t>
    </dgm:pt>
    <dgm:pt modelId="{E65E1338-D38A-49FE-8909-1854645B1F56}">
      <dgm:prSet custT="1"/>
      <dgm:spPr/>
      <dgm:t>
        <a:bodyPr/>
        <a:lstStyle/>
        <a:p>
          <a:r>
            <a:rPr lang="en-US" sz="2000" dirty="0" smtClean="0"/>
            <a:t>Use the general reporting method</a:t>
          </a:r>
          <a:endParaRPr lang="en-US" sz="2000" dirty="0"/>
        </a:p>
      </dgm:t>
    </dgm:pt>
    <dgm:pt modelId="{591954AF-AF95-43BB-BE4B-17C3D1A20E5E}" type="parTrans" cxnId="{1B6F5058-C738-45CF-A875-76068D16CA80}">
      <dgm:prSet/>
      <dgm:spPr/>
      <dgm:t>
        <a:bodyPr/>
        <a:lstStyle/>
        <a:p>
          <a:endParaRPr lang="en-US"/>
        </a:p>
      </dgm:t>
    </dgm:pt>
    <dgm:pt modelId="{9FCFA193-F323-4CDC-942A-E888B3DC9EDA}" type="sibTrans" cxnId="{1B6F5058-C738-45CF-A875-76068D16CA80}">
      <dgm:prSet/>
      <dgm:spPr/>
      <dgm:t>
        <a:bodyPr/>
        <a:lstStyle/>
        <a:p>
          <a:endParaRPr lang="en-US"/>
        </a:p>
      </dgm:t>
    </dgm:pt>
    <dgm:pt modelId="{9C0459C5-1A4D-47BC-872F-6E8F5E48DFEC}">
      <dgm:prSet custT="1"/>
      <dgm:spPr/>
      <dgm:t>
        <a:bodyPr/>
        <a:lstStyle/>
        <a:p>
          <a:r>
            <a:rPr lang="en-US" sz="2000" dirty="0" smtClean="0"/>
            <a:t>Use an indicator code for months that a Qualifying Offer was received</a:t>
          </a:r>
          <a:endParaRPr lang="en-US" sz="2000" dirty="0"/>
        </a:p>
      </dgm:t>
    </dgm:pt>
    <dgm:pt modelId="{75B96CE3-D791-48B2-BC36-ED1E0EE2DC7C}" type="parTrans" cxnId="{E2338434-0483-4AA3-A6BD-867EC119DF64}">
      <dgm:prSet/>
      <dgm:spPr/>
      <dgm:t>
        <a:bodyPr/>
        <a:lstStyle/>
        <a:p>
          <a:endParaRPr lang="en-US"/>
        </a:p>
      </dgm:t>
    </dgm:pt>
    <dgm:pt modelId="{CF105E80-0CEC-41C7-8F65-F4307AB50CAF}" type="sibTrans" cxnId="{E2338434-0483-4AA3-A6BD-867EC119DF64}">
      <dgm:prSet/>
      <dgm:spPr/>
      <dgm:t>
        <a:bodyPr/>
        <a:lstStyle/>
        <a:p>
          <a:endParaRPr lang="en-US"/>
        </a:p>
      </dgm:t>
    </dgm:pt>
    <dgm:pt modelId="{23E266C3-D0BC-4D54-BA6D-7CAC6B28AA92}" type="pres">
      <dgm:prSet presAssocID="{0478ACE4-5DB2-4B79-AA5E-48BB1FA48770}" presName="Name0" presStyleCnt="0">
        <dgm:presLayoutVars>
          <dgm:dir/>
          <dgm:animLvl val="lvl"/>
          <dgm:resizeHandles val="exact"/>
        </dgm:presLayoutVars>
      </dgm:prSet>
      <dgm:spPr/>
      <dgm:t>
        <a:bodyPr/>
        <a:lstStyle/>
        <a:p>
          <a:endParaRPr lang="en-US"/>
        </a:p>
      </dgm:t>
    </dgm:pt>
    <dgm:pt modelId="{A853FE30-6A2B-4E1F-A590-128614D46B17}" type="pres">
      <dgm:prSet presAssocID="{D0AF838F-3A73-495D-BE16-55C70307FC1E}" presName="linNode" presStyleCnt="0"/>
      <dgm:spPr/>
      <dgm:t>
        <a:bodyPr/>
        <a:lstStyle/>
        <a:p>
          <a:endParaRPr lang="en-US"/>
        </a:p>
      </dgm:t>
    </dgm:pt>
    <dgm:pt modelId="{821702FE-B32A-4D6E-92F3-4286DCFB4CA2}" type="pres">
      <dgm:prSet presAssocID="{D0AF838F-3A73-495D-BE16-55C70307FC1E}" presName="parTx" presStyleLbl="revTx" presStyleIdx="0" presStyleCnt="3">
        <dgm:presLayoutVars>
          <dgm:chMax val="1"/>
          <dgm:bulletEnabled val="1"/>
        </dgm:presLayoutVars>
      </dgm:prSet>
      <dgm:spPr/>
      <dgm:t>
        <a:bodyPr/>
        <a:lstStyle/>
        <a:p>
          <a:endParaRPr lang="en-US"/>
        </a:p>
      </dgm:t>
    </dgm:pt>
    <dgm:pt modelId="{3709EB75-D762-4010-813D-DBD863AE4F1B}" type="pres">
      <dgm:prSet presAssocID="{D0AF838F-3A73-495D-BE16-55C70307FC1E}" presName="bracket" presStyleLbl="parChTrans1D1" presStyleIdx="0" presStyleCnt="3"/>
      <dgm:spPr/>
      <dgm:t>
        <a:bodyPr/>
        <a:lstStyle/>
        <a:p>
          <a:endParaRPr lang="en-US"/>
        </a:p>
      </dgm:t>
    </dgm:pt>
    <dgm:pt modelId="{B73D3825-170A-4498-9CC7-068C38AA25EF}" type="pres">
      <dgm:prSet presAssocID="{D0AF838F-3A73-495D-BE16-55C70307FC1E}" presName="spH" presStyleCnt="0"/>
      <dgm:spPr/>
      <dgm:t>
        <a:bodyPr/>
        <a:lstStyle/>
        <a:p>
          <a:endParaRPr lang="en-US"/>
        </a:p>
      </dgm:t>
    </dgm:pt>
    <dgm:pt modelId="{D009CD0C-1D6D-4B79-B396-388A80F9EE9B}" type="pres">
      <dgm:prSet presAssocID="{D0AF838F-3A73-495D-BE16-55C70307FC1E}" presName="desTx" presStyleLbl="node1" presStyleIdx="0" presStyleCnt="3" custScaleY="110333">
        <dgm:presLayoutVars>
          <dgm:bulletEnabled val="1"/>
        </dgm:presLayoutVars>
      </dgm:prSet>
      <dgm:spPr/>
      <dgm:t>
        <a:bodyPr/>
        <a:lstStyle/>
        <a:p>
          <a:endParaRPr lang="en-US"/>
        </a:p>
      </dgm:t>
    </dgm:pt>
    <dgm:pt modelId="{349DE653-227E-4F29-8F42-E7FC5B7C92FE}" type="pres">
      <dgm:prSet presAssocID="{AB295890-548E-48F2-AEB4-F90E29E2173C}" presName="spV" presStyleCnt="0"/>
      <dgm:spPr/>
      <dgm:t>
        <a:bodyPr/>
        <a:lstStyle/>
        <a:p>
          <a:endParaRPr lang="en-US"/>
        </a:p>
      </dgm:t>
    </dgm:pt>
    <dgm:pt modelId="{62AFCEDE-E935-475C-BCD9-57AA79F0F826}" type="pres">
      <dgm:prSet presAssocID="{58CE45D1-272B-44FF-AC62-7B24CBD8C16B}" presName="linNode" presStyleCnt="0"/>
      <dgm:spPr/>
      <dgm:t>
        <a:bodyPr/>
        <a:lstStyle/>
        <a:p>
          <a:endParaRPr lang="en-US"/>
        </a:p>
      </dgm:t>
    </dgm:pt>
    <dgm:pt modelId="{BE43E9E5-C4A9-4DC9-8D28-A6F62CD2C1DE}" type="pres">
      <dgm:prSet presAssocID="{58CE45D1-272B-44FF-AC62-7B24CBD8C16B}" presName="parTx" presStyleLbl="revTx" presStyleIdx="1" presStyleCnt="3">
        <dgm:presLayoutVars>
          <dgm:chMax val="1"/>
          <dgm:bulletEnabled val="1"/>
        </dgm:presLayoutVars>
      </dgm:prSet>
      <dgm:spPr/>
      <dgm:t>
        <a:bodyPr/>
        <a:lstStyle/>
        <a:p>
          <a:endParaRPr lang="en-US"/>
        </a:p>
      </dgm:t>
    </dgm:pt>
    <dgm:pt modelId="{1C5E9343-9F8D-4FAC-93BB-BAC9D82FBF0E}" type="pres">
      <dgm:prSet presAssocID="{58CE45D1-272B-44FF-AC62-7B24CBD8C16B}" presName="bracket" presStyleLbl="parChTrans1D1" presStyleIdx="1" presStyleCnt="3"/>
      <dgm:spPr/>
      <dgm:t>
        <a:bodyPr/>
        <a:lstStyle/>
        <a:p>
          <a:endParaRPr lang="en-US"/>
        </a:p>
      </dgm:t>
    </dgm:pt>
    <dgm:pt modelId="{2C4FEA76-BB4C-47CF-AB1A-69C9F5B879AB}" type="pres">
      <dgm:prSet presAssocID="{58CE45D1-272B-44FF-AC62-7B24CBD8C16B}" presName="spH" presStyleCnt="0"/>
      <dgm:spPr/>
      <dgm:t>
        <a:bodyPr/>
        <a:lstStyle/>
        <a:p>
          <a:endParaRPr lang="en-US"/>
        </a:p>
      </dgm:t>
    </dgm:pt>
    <dgm:pt modelId="{B5F93BE0-7558-4A28-AA83-DC0A0E105882}" type="pres">
      <dgm:prSet presAssocID="{58CE45D1-272B-44FF-AC62-7B24CBD8C16B}" presName="desTx" presStyleLbl="node1" presStyleIdx="1" presStyleCnt="3">
        <dgm:presLayoutVars>
          <dgm:bulletEnabled val="1"/>
        </dgm:presLayoutVars>
      </dgm:prSet>
      <dgm:spPr/>
      <dgm:t>
        <a:bodyPr/>
        <a:lstStyle/>
        <a:p>
          <a:endParaRPr lang="en-US"/>
        </a:p>
      </dgm:t>
    </dgm:pt>
    <dgm:pt modelId="{F42B632D-CBE4-4447-A17D-8C11C61BF778}" type="pres">
      <dgm:prSet presAssocID="{BA05E994-8E6A-4AB7-8E7B-C9463133F679}" presName="spV" presStyleCnt="0"/>
      <dgm:spPr/>
      <dgm:t>
        <a:bodyPr/>
        <a:lstStyle/>
        <a:p>
          <a:endParaRPr lang="en-US"/>
        </a:p>
      </dgm:t>
    </dgm:pt>
    <dgm:pt modelId="{F2455BB2-25D7-456D-8435-78858033F5E1}" type="pres">
      <dgm:prSet presAssocID="{CE463D13-B926-4880-93CD-97332E04A826}" presName="linNode" presStyleCnt="0"/>
      <dgm:spPr/>
      <dgm:t>
        <a:bodyPr/>
        <a:lstStyle/>
        <a:p>
          <a:endParaRPr lang="en-US"/>
        </a:p>
      </dgm:t>
    </dgm:pt>
    <dgm:pt modelId="{A175BE61-5E85-4783-91C7-030F5A5BC208}" type="pres">
      <dgm:prSet presAssocID="{CE463D13-B926-4880-93CD-97332E04A826}" presName="parTx" presStyleLbl="revTx" presStyleIdx="2" presStyleCnt="3">
        <dgm:presLayoutVars>
          <dgm:chMax val="1"/>
          <dgm:bulletEnabled val="1"/>
        </dgm:presLayoutVars>
      </dgm:prSet>
      <dgm:spPr/>
      <dgm:t>
        <a:bodyPr/>
        <a:lstStyle/>
        <a:p>
          <a:endParaRPr lang="en-US"/>
        </a:p>
      </dgm:t>
    </dgm:pt>
    <dgm:pt modelId="{81B4091D-E323-46A2-A317-65F2F4F18A33}" type="pres">
      <dgm:prSet presAssocID="{CE463D13-B926-4880-93CD-97332E04A826}" presName="bracket" presStyleLbl="parChTrans1D1" presStyleIdx="2" presStyleCnt="3"/>
      <dgm:spPr/>
      <dgm:t>
        <a:bodyPr/>
        <a:lstStyle/>
        <a:p>
          <a:endParaRPr lang="en-US"/>
        </a:p>
      </dgm:t>
    </dgm:pt>
    <dgm:pt modelId="{3492A5EF-0181-4D5E-8E3C-AB5A6DBC8B03}" type="pres">
      <dgm:prSet presAssocID="{CE463D13-B926-4880-93CD-97332E04A826}" presName="spH" presStyleCnt="0"/>
      <dgm:spPr/>
      <dgm:t>
        <a:bodyPr/>
        <a:lstStyle/>
        <a:p>
          <a:endParaRPr lang="en-US"/>
        </a:p>
      </dgm:t>
    </dgm:pt>
    <dgm:pt modelId="{D4DB6228-F9D8-4AFD-8733-83B7156EB79A}" type="pres">
      <dgm:prSet presAssocID="{CE463D13-B926-4880-93CD-97332E04A826}" presName="desTx" presStyleLbl="node1" presStyleIdx="2" presStyleCnt="3">
        <dgm:presLayoutVars>
          <dgm:bulletEnabled val="1"/>
        </dgm:presLayoutVars>
      </dgm:prSet>
      <dgm:spPr/>
      <dgm:t>
        <a:bodyPr/>
        <a:lstStyle/>
        <a:p>
          <a:endParaRPr lang="en-US"/>
        </a:p>
      </dgm:t>
    </dgm:pt>
  </dgm:ptLst>
  <dgm:cxnLst>
    <dgm:cxn modelId="{49CA6745-53DD-4912-B5AC-96B5F756F4A5}" type="presOf" srcId="{85BA778E-3944-4CAA-913D-6B7F7464E083}" destId="{B5F93BE0-7558-4A28-AA83-DC0A0E105882}" srcOrd="0" destOrd="1" presId="urn:diagrams.loki3.com/BracketList+Icon"/>
    <dgm:cxn modelId="{4B021373-5977-4FC6-A423-7DFAC5373435}" type="presOf" srcId="{0478ACE4-5DB2-4B79-AA5E-48BB1FA48770}" destId="{23E266C3-D0BC-4D54-BA6D-7CAC6B28AA92}" srcOrd="0" destOrd="0" presId="urn:diagrams.loki3.com/BracketList+Icon"/>
    <dgm:cxn modelId="{9A0870B5-D433-459B-BBF9-56C693CB3C5E}" srcId="{0478ACE4-5DB2-4B79-AA5E-48BB1FA48770}" destId="{CE463D13-B926-4880-93CD-97332E04A826}" srcOrd="2" destOrd="0" parTransId="{CD077085-D273-4F00-90F7-E79BB44D2777}" sibTransId="{8AE8CEB8-CB9F-4FC5-91E6-58A318263B25}"/>
    <dgm:cxn modelId="{D94A019E-76BC-4E9A-BB13-A00AD4D798CC}" type="presOf" srcId="{E65E1338-D38A-49FE-8909-1854645B1F56}" destId="{D4DB6228-F9D8-4AFD-8733-83B7156EB79A}" srcOrd="0" destOrd="0" presId="urn:diagrams.loki3.com/BracketList+Icon"/>
    <dgm:cxn modelId="{3E12E751-F8CB-4D26-8751-EA2A5D4CB4AA}" srcId="{D0AF838F-3A73-495D-BE16-55C70307FC1E}" destId="{CCE01A0F-1F40-4884-86C3-B766D95F7DF2}" srcOrd="0" destOrd="0" parTransId="{58129B5B-E23E-4D7C-8B0E-DB27E2317479}" sibTransId="{24A3EC92-A98B-4717-B8B6-CD3275091C27}"/>
    <dgm:cxn modelId="{968CF545-B53B-4DC9-89BF-03F0FBCB74BD}" type="presOf" srcId="{9C0459C5-1A4D-47BC-872F-6E8F5E48DFEC}" destId="{D4DB6228-F9D8-4AFD-8733-83B7156EB79A}" srcOrd="0" destOrd="1" presId="urn:diagrams.loki3.com/BracketList+Icon"/>
    <dgm:cxn modelId="{0B54296D-8255-48D7-B86F-8A7E189D30D0}" type="presOf" srcId="{CE463D13-B926-4880-93CD-97332E04A826}" destId="{A175BE61-5E85-4783-91C7-030F5A5BC208}" srcOrd="0" destOrd="0" presId="urn:diagrams.loki3.com/BracketList+Icon"/>
    <dgm:cxn modelId="{43C10ABE-0DE8-49EA-9DDF-CCE746922AE5}" type="presOf" srcId="{751F14F0-5D81-43DA-A77F-6F84FAD2B47D}" destId="{B5F93BE0-7558-4A28-AA83-DC0A0E105882}" srcOrd="0" destOrd="0" presId="urn:diagrams.loki3.com/BracketList+Icon"/>
    <dgm:cxn modelId="{CD0B6765-F6DC-42C3-80ED-F30B8D029EE9}" srcId="{D0AF838F-3A73-495D-BE16-55C70307FC1E}" destId="{B29BEBC4-1CCD-49A0-8CB6-C3E9957A85D9}" srcOrd="1" destOrd="0" parTransId="{80D3CF16-85F6-415F-970A-0356A9DA4A04}" sibTransId="{4105097A-F3E9-4858-808A-3E4E2BD42E92}"/>
    <dgm:cxn modelId="{47A9A8F9-2B6E-4823-9114-5B003E9E517E}" srcId="{0478ACE4-5DB2-4B79-AA5E-48BB1FA48770}" destId="{D0AF838F-3A73-495D-BE16-55C70307FC1E}" srcOrd="0" destOrd="0" parTransId="{661C06F1-370C-49B7-85C8-B8C604742638}" sibTransId="{AB295890-548E-48F2-AEB4-F90E29E2173C}"/>
    <dgm:cxn modelId="{52E060E8-22E7-453A-AAFF-20BCFAE0CA9F}" type="presOf" srcId="{D0AF838F-3A73-495D-BE16-55C70307FC1E}" destId="{821702FE-B32A-4D6E-92F3-4286DCFB4CA2}" srcOrd="0" destOrd="0" presId="urn:diagrams.loki3.com/BracketList+Icon"/>
    <dgm:cxn modelId="{219EDADC-F7D8-4D12-BDDE-FA258E2E2F69}" type="presOf" srcId="{B29BEBC4-1CCD-49A0-8CB6-C3E9957A85D9}" destId="{D009CD0C-1D6D-4B79-B396-388A80F9EE9B}" srcOrd="0" destOrd="1" presId="urn:diagrams.loki3.com/BracketList+Icon"/>
    <dgm:cxn modelId="{AA752706-0B67-4248-9C5B-A4AE33712A4A}" type="presOf" srcId="{58CE45D1-272B-44FF-AC62-7B24CBD8C16B}" destId="{BE43E9E5-C4A9-4DC9-8D28-A6F62CD2C1DE}" srcOrd="0" destOrd="0" presId="urn:diagrams.loki3.com/BracketList+Icon"/>
    <dgm:cxn modelId="{1B6F5058-C738-45CF-A875-76068D16CA80}" srcId="{CE463D13-B926-4880-93CD-97332E04A826}" destId="{E65E1338-D38A-49FE-8909-1854645B1F56}" srcOrd="0" destOrd="0" parTransId="{591954AF-AF95-43BB-BE4B-17C3D1A20E5E}" sibTransId="{9FCFA193-F323-4CDC-942A-E888B3DC9EDA}"/>
    <dgm:cxn modelId="{AB164AD5-7D42-44FA-B528-28D833F8F26A}" srcId="{58CE45D1-272B-44FF-AC62-7B24CBD8C16B}" destId="{85BA778E-3944-4CAA-913D-6B7F7464E083}" srcOrd="1" destOrd="0" parTransId="{EA77CA84-FCFE-4C68-95C6-E57003304265}" sibTransId="{8E510778-68F6-4BA9-B4E3-09CE5654FA87}"/>
    <dgm:cxn modelId="{124B01DF-5681-436B-923B-E76EA9221934}" srcId="{58CE45D1-272B-44FF-AC62-7B24CBD8C16B}" destId="{751F14F0-5D81-43DA-A77F-6F84FAD2B47D}" srcOrd="0" destOrd="0" parTransId="{09C3E69B-40D5-41F1-907C-395CB22644D7}" sibTransId="{092C4C46-F1EF-4AC7-B07B-B1F770488EAE}"/>
    <dgm:cxn modelId="{E2338434-0483-4AA3-A6BD-867EC119DF64}" srcId="{CE463D13-B926-4880-93CD-97332E04A826}" destId="{9C0459C5-1A4D-47BC-872F-6E8F5E48DFEC}" srcOrd="1" destOrd="0" parTransId="{75B96CE3-D791-48B2-BC36-ED1E0EE2DC7C}" sibTransId="{CF105E80-0CEC-41C7-8F65-F4307AB50CAF}"/>
    <dgm:cxn modelId="{CEB843DD-757D-4870-9053-512B0D06E842}" type="presOf" srcId="{CCE01A0F-1F40-4884-86C3-B766D95F7DF2}" destId="{D009CD0C-1D6D-4B79-B396-388A80F9EE9B}" srcOrd="0" destOrd="0" presId="urn:diagrams.loki3.com/BracketList+Icon"/>
    <dgm:cxn modelId="{C95A2D2A-DAD8-4CA4-960C-41F6C6BF3BE1}" srcId="{0478ACE4-5DB2-4B79-AA5E-48BB1FA48770}" destId="{58CE45D1-272B-44FF-AC62-7B24CBD8C16B}" srcOrd="1" destOrd="0" parTransId="{E6BEE7D3-DD14-4004-87F8-38D60552B3AD}" sibTransId="{BA05E994-8E6A-4AB7-8E7B-C9463133F679}"/>
    <dgm:cxn modelId="{E9C58101-00AC-4F73-AF0E-A42AB8198403}" type="presParOf" srcId="{23E266C3-D0BC-4D54-BA6D-7CAC6B28AA92}" destId="{A853FE30-6A2B-4E1F-A590-128614D46B17}" srcOrd="0" destOrd="0" presId="urn:diagrams.loki3.com/BracketList+Icon"/>
    <dgm:cxn modelId="{40F5B53B-14A6-43E9-8FF0-3438CEA6A62C}" type="presParOf" srcId="{A853FE30-6A2B-4E1F-A590-128614D46B17}" destId="{821702FE-B32A-4D6E-92F3-4286DCFB4CA2}" srcOrd="0" destOrd="0" presId="urn:diagrams.loki3.com/BracketList+Icon"/>
    <dgm:cxn modelId="{A2EE96E1-8FF1-44F5-B324-93FE900F4F71}" type="presParOf" srcId="{A853FE30-6A2B-4E1F-A590-128614D46B17}" destId="{3709EB75-D762-4010-813D-DBD863AE4F1B}" srcOrd="1" destOrd="0" presId="urn:diagrams.loki3.com/BracketList+Icon"/>
    <dgm:cxn modelId="{F2F6507A-3253-4161-9C42-9F47DCBEB124}" type="presParOf" srcId="{A853FE30-6A2B-4E1F-A590-128614D46B17}" destId="{B73D3825-170A-4498-9CC7-068C38AA25EF}" srcOrd="2" destOrd="0" presId="urn:diagrams.loki3.com/BracketList+Icon"/>
    <dgm:cxn modelId="{ED11F40F-556D-46B1-98EF-DC3C9F4DB4AE}" type="presParOf" srcId="{A853FE30-6A2B-4E1F-A590-128614D46B17}" destId="{D009CD0C-1D6D-4B79-B396-388A80F9EE9B}" srcOrd="3" destOrd="0" presId="urn:diagrams.loki3.com/BracketList+Icon"/>
    <dgm:cxn modelId="{0B7B18D8-C94E-4340-BF24-8393A48250FB}" type="presParOf" srcId="{23E266C3-D0BC-4D54-BA6D-7CAC6B28AA92}" destId="{349DE653-227E-4F29-8F42-E7FC5B7C92FE}" srcOrd="1" destOrd="0" presId="urn:diagrams.loki3.com/BracketList+Icon"/>
    <dgm:cxn modelId="{720DA957-35C8-4C21-BA59-3F30EF380A7F}" type="presParOf" srcId="{23E266C3-D0BC-4D54-BA6D-7CAC6B28AA92}" destId="{62AFCEDE-E935-475C-BCD9-57AA79F0F826}" srcOrd="2" destOrd="0" presId="urn:diagrams.loki3.com/BracketList+Icon"/>
    <dgm:cxn modelId="{40F00345-FD06-41C6-AAD2-0CBF6CE63044}" type="presParOf" srcId="{62AFCEDE-E935-475C-BCD9-57AA79F0F826}" destId="{BE43E9E5-C4A9-4DC9-8D28-A6F62CD2C1DE}" srcOrd="0" destOrd="0" presId="urn:diagrams.loki3.com/BracketList+Icon"/>
    <dgm:cxn modelId="{EF5B021A-769A-4F8F-BC22-73339665529C}" type="presParOf" srcId="{62AFCEDE-E935-475C-BCD9-57AA79F0F826}" destId="{1C5E9343-9F8D-4FAC-93BB-BAC9D82FBF0E}" srcOrd="1" destOrd="0" presId="urn:diagrams.loki3.com/BracketList+Icon"/>
    <dgm:cxn modelId="{A64484C3-723C-43DB-85FC-0E52BDAD8102}" type="presParOf" srcId="{62AFCEDE-E935-475C-BCD9-57AA79F0F826}" destId="{2C4FEA76-BB4C-47CF-AB1A-69C9F5B879AB}" srcOrd="2" destOrd="0" presId="urn:diagrams.loki3.com/BracketList+Icon"/>
    <dgm:cxn modelId="{EBF776B3-B257-4070-A0B3-A5EDF31B15FE}" type="presParOf" srcId="{62AFCEDE-E935-475C-BCD9-57AA79F0F826}" destId="{B5F93BE0-7558-4A28-AA83-DC0A0E105882}" srcOrd="3" destOrd="0" presId="urn:diagrams.loki3.com/BracketList+Icon"/>
    <dgm:cxn modelId="{3669BD04-B95A-49B4-8870-25757B4B9FD7}" type="presParOf" srcId="{23E266C3-D0BC-4D54-BA6D-7CAC6B28AA92}" destId="{F42B632D-CBE4-4447-A17D-8C11C61BF778}" srcOrd="3" destOrd="0" presId="urn:diagrams.loki3.com/BracketList+Icon"/>
    <dgm:cxn modelId="{AF5ADC7E-1F10-41D7-AB61-3AAE37F057A4}" type="presParOf" srcId="{23E266C3-D0BC-4D54-BA6D-7CAC6B28AA92}" destId="{F2455BB2-25D7-456D-8435-78858033F5E1}" srcOrd="4" destOrd="0" presId="urn:diagrams.loki3.com/BracketList+Icon"/>
    <dgm:cxn modelId="{E783E515-4518-475D-8383-E4A0FBE302BB}" type="presParOf" srcId="{F2455BB2-25D7-456D-8435-78858033F5E1}" destId="{A175BE61-5E85-4783-91C7-030F5A5BC208}" srcOrd="0" destOrd="0" presId="urn:diagrams.loki3.com/BracketList+Icon"/>
    <dgm:cxn modelId="{96C0C77C-6A51-49D2-ACAA-7BA21F38323C}" type="presParOf" srcId="{F2455BB2-25D7-456D-8435-78858033F5E1}" destId="{81B4091D-E323-46A2-A317-65F2F4F18A33}" srcOrd="1" destOrd="0" presId="urn:diagrams.loki3.com/BracketList+Icon"/>
    <dgm:cxn modelId="{89A4D805-710A-4374-B38A-57B2DB6F55E8}" type="presParOf" srcId="{F2455BB2-25D7-456D-8435-78858033F5E1}" destId="{3492A5EF-0181-4D5E-8E3C-AB5A6DBC8B03}" srcOrd="2" destOrd="0" presId="urn:diagrams.loki3.com/BracketList+Icon"/>
    <dgm:cxn modelId="{16F264B3-779F-421E-8618-1B4B58FE20FD}" type="presParOf" srcId="{F2455BB2-25D7-456D-8435-78858033F5E1}" destId="{D4DB6228-F9D8-4AFD-8733-83B7156EB79A}"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F2F4DA4-B626-4AF1-98E6-53E7B68AFCD4}"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B89B2008-24BA-4BFB-A6CF-2C7B6712E8CA}">
      <dgm:prSet phldrT="[Text]" custT="1"/>
      <dgm:spPr/>
      <dgm:t>
        <a:bodyPr/>
        <a:lstStyle/>
        <a:p>
          <a:r>
            <a:rPr lang="en-US" sz="2400" b="1" dirty="0" smtClean="0"/>
            <a:t>General Rule:</a:t>
          </a:r>
          <a:endParaRPr lang="en-US" sz="2400" b="1" dirty="0"/>
        </a:p>
      </dgm:t>
    </dgm:pt>
    <dgm:pt modelId="{7ACD4D81-2346-4ADF-96CC-220FCE453A5F}" type="parTrans" cxnId="{E39D5C7C-264F-40FA-9ED1-957BA8F6B99E}">
      <dgm:prSet/>
      <dgm:spPr/>
      <dgm:t>
        <a:bodyPr/>
        <a:lstStyle/>
        <a:p>
          <a:endParaRPr lang="en-US"/>
        </a:p>
      </dgm:t>
    </dgm:pt>
    <dgm:pt modelId="{B5CC4CA4-DEDC-47BC-B3F4-96DEF7CF070B}" type="sibTrans" cxnId="{E39D5C7C-264F-40FA-9ED1-957BA8F6B99E}">
      <dgm:prSet/>
      <dgm:spPr/>
      <dgm:t>
        <a:bodyPr/>
        <a:lstStyle/>
        <a:p>
          <a:endParaRPr lang="en-US"/>
        </a:p>
      </dgm:t>
    </dgm:pt>
    <dgm:pt modelId="{41B22CB1-DDAB-45B9-9D94-5A130CB40735}">
      <dgm:prSet phldrT="[Text]" custT="1"/>
      <dgm:spPr/>
      <dgm:t>
        <a:bodyPr/>
        <a:lstStyle/>
        <a:p>
          <a:r>
            <a:rPr lang="en-US" sz="2400" b="1" dirty="0" smtClean="0"/>
            <a:t>2015 Transition Relief:</a:t>
          </a:r>
          <a:endParaRPr lang="en-US" sz="2400" b="1" dirty="0"/>
        </a:p>
      </dgm:t>
    </dgm:pt>
    <dgm:pt modelId="{A4CB9624-FDFC-4E85-A46A-956A76EAE055}" type="parTrans" cxnId="{B31743D3-A153-4A1D-B325-6BD62C277F62}">
      <dgm:prSet/>
      <dgm:spPr/>
      <dgm:t>
        <a:bodyPr/>
        <a:lstStyle/>
        <a:p>
          <a:endParaRPr lang="en-US"/>
        </a:p>
      </dgm:t>
    </dgm:pt>
    <dgm:pt modelId="{5419F9F5-B2D7-49E3-9F8B-6A9922337C56}" type="sibTrans" cxnId="{B31743D3-A153-4A1D-B325-6BD62C277F62}">
      <dgm:prSet/>
      <dgm:spPr/>
      <dgm:t>
        <a:bodyPr/>
        <a:lstStyle/>
        <a:p>
          <a:endParaRPr lang="en-US"/>
        </a:p>
      </dgm:t>
    </dgm:pt>
    <dgm:pt modelId="{DBD8C1A9-F5D2-4B7A-8D28-1054DE4307EF}">
      <dgm:prSet phldrT="[Text]" custT="1"/>
      <dgm:spPr/>
      <dgm:t>
        <a:bodyPr/>
        <a:lstStyle/>
        <a:p>
          <a:r>
            <a:rPr lang="en-US" sz="2400" b="1" dirty="0" smtClean="0"/>
            <a:t>How to Report:</a:t>
          </a:r>
          <a:endParaRPr lang="en-US" sz="2400" b="1" dirty="0"/>
        </a:p>
      </dgm:t>
    </dgm:pt>
    <dgm:pt modelId="{FBED71F1-8EC2-42EF-B0D5-241A65718817}" type="parTrans" cxnId="{C2974D4F-4BE7-4417-A807-D1580CAD11D9}">
      <dgm:prSet/>
      <dgm:spPr/>
      <dgm:t>
        <a:bodyPr/>
        <a:lstStyle/>
        <a:p>
          <a:endParaRPr lang="en-US"/>
        </a:p>
      </dgm:t>
    </dgm:pt>
    <dgm:pt modelId="{B34D6248-4A33-4DBB-BC9C-3957C4EFF7A8}" type="sibTrans" cxnId="{C2974D4F-4BE7-4417-A807-D1580CAD11D9}">
      <dgm:prSet/>
      <dgm:spPr/>
      <dgm:t>
        <a:bodyPr/>
        <a:lstStyle/>
        <a:p>
          <a:endParaRPr lang="en-US"/>
        </a:p>
      </dgm:t>
    </dgm:pt>
    <dgm:pt modelId="{BF4CEBD5-1434-4126-8B4A-7C7373769EDA}">
      <dgm:prSet phldrT="[Text]" custT="1"/>
      <dgm:spPr/>
      <dgm:t>
        <a:bodyPr/>
        <a:lstStyle/>
        <a:p>
          <a:r>
            <a:rPr lang="en-US" sz="1800" dirty="0" smtClean="0"/>
            <a:t>Use the general method to report for all employees that didn’t receive a Qualifying Offer for all 12 months</a:t>
          </a:r>
          <a:endParaRPr lang="en-US" sz="1800" b="1" dirty="0"/>
        </a:p>
      </dgm:t>
    </dgm:pt>
    <dgm:pt modelId="{56E84652-4F1B-4462-AADA-8395DD9B5AB8}" type="parTrans" cxnId="{925D1EDB-3958-483F-BD5E-E9EAF4530BBA}">
      <dgm:prSet/>
      <dgm:spPr/>
      <dgm:t>
        <a:bodyPr/>
        <a:lstStyle/>
        <a:p>
          <a:endParaRPr lang="en-US"/>
        </a:p>
      </dgm:t>
    </dgm:pt>
    <dgm:pt modelId="{777FBE71-24A4-4AE4-BE8B-25F7390894BB}" type="sibTrans" cxnId="{925D1EDB-3958-483F-BD5E-E9EAF4530BBA}">
      <dgm:prSet/>
      <dgm:spPr/>
      <dgm:t>
        <a:bodyPr/>
        <a:lstStyle/>
        <a:p>
          <a:endParaRPr lang="en-US"/>
        </a:p>
      </dgm:t>
    </dgm:pt>
    <dgm:pt modelId="{918C9AEF-E45D-416F-AC83-E6D98E13E631}">
      <dgm:prSet phldrT="[Text]" custT="1"/>
      <dgm:spPr/>
      <dgm:t>
        <a:bodyPr/>
        <a:lstStyle/>
        <a:p>
          <a:r>
            <a:rPr lang="en-US" sz="1800" dirty="0" smtClean="0"/>
            <a:t>If a Qualifying Offer is made to at least 95% of full-time employees, the ALE can report simplified data for ALL full-time employees</a:t>
          </a:r>
          <a:endParaRPr lang="en-US" sz="1800" b="1" dirty="0"/>
        </a:p>
      </dgm:t>
    </dgm:pt>
    <dgm:pt modelId="{B1581844-41D6-4DA0-8E94-61A0F5D88F45}" type="parTrans" cxnId="{86DCE7C0-5EA5-476D-BE7B-6ABE8814209C}">
      <dgm:prSet/>
      <dgm:spPr/>
      <dgm:t>
        <a:bodyPr/>
        <a:lstStyle/>
        <a:p>
          <a:endParaRPr lang="en-US"/>
        </a:p>
      </dgm:t>
    </dgm:pt>
    <dgm:pt modelId="{38F1CBFE-1A80-40CE-88A4-753F4332DDA8}" type="sibTrans" cxnId="{86DCE7C0-5EA5-476D-BE7B-6ABE8814209C}">
      <dgm:prSet/>
      <dgm:spPr/>
      <dgm:t>
        <a:bodyPr/>
        <a:lstStyle/>
        <a:p>
          <a:endParaRPr lang="en-US"/>
        </a:p>
      </dgm:t>
    </dgm:pt>
    <dgm:pt modelId="{EAB021AD-8034-4077-BF91-39B0EFCA3AD1}">
      <dgm:prSet phldrT="[Text]" custT="1"/>
      <dgm:spPr/>
      <dgm:t>
        <a:bodyPr/>
        <a:lstStyle/>
        <a:p>
          <a:r>
            <a:rPr lang="en-US" sz="1800" dirty="0" smtClean="0"/>
            <a:t>Use the Qualifying Offer method, except:</a:t>
          </a:r>
          <a:endParaRPr lang="en-US" sz="1800" b="1" dirty="0"/>
        </a:p>
      </dgm:t>
    </dgm:pt>
    <dgm:pt modelId="{D2293932-F134-4B86-B3C2-C9C469FA1B2D}" type="parTrans" cxnId="{616929A2-8D10-43BB-8700-6C124A25E2ED}">
      <dgm:prSet/>
      <dgm:spPr/>
      <dgm:t>
        <a:bodyPr/>
        <a:lstStyle/>
        <a:p>
          <a:endParaRPr lang="en-US"/>
        </a:p>
      </dgm:t>
    </dgm:pt>
    <dgm:pt modelId="{779A6A1E-0523-4EAB-9862-8D78FF577189}" type="sibTrans" cxnId="{616929A2-8D10-43BB-8700-6C124A25E2ED}">
      <dgm:prSet/>
      <dgm:spPr/>
      <dgm:t>
        <a:bodyPr/>
        <a:lstStyle/>
        <a:p>
          <a:endParaRPr lang="en-US"/>
        </a:p>
      </dgm:t>
    </dgm:pt>
    <dgm:pt modelId="{8F1AD8F8-61D0-4F49-9D08-CF89407AE433}">
      <dgm:prSet custT="1"/>
      <dgm:spPr/>
      <dgm:t>
        <a:bodyPr/>
        <a:lstStyle/>
        <a:p>
          <a:r>
            <a:rPr lang="en-US" sz="1800" dirty="0" smtClean="0"/>
            <a:t>Separate indicator codes will apply for months in which a Qualifying Offer was received or Transition Relief applies</a:t>
          </a:r>
          <a:endParaRPr lang="en-US" sz="1800" dirty="0"/>
        </a:p>
      </dgm:t>
    </dgm:pt>
    <dgm:pt modelId="{EC885842-5EBC-4C37-8932-D08FF3D3064F}" type="parTrans" cxnId="{86E45B69-B983-4C90-B755-0BF446745037}">
      <dgm:prSet/>
      <dgm:spPr/>
      <dgm:t>
        <a:bodyPr/>
        <a:lstStyle/>
        <a:p>
          <a:endParaRPr lang="en-US"/>
        </a:p>
      </dgm:t>
    </dgm:pt>
    <dgm:pt modelId="{A6EDCEF7-714A-4188-8DFC-6BC641918472}" type="sibTrans" cxnId="{86E45B69-B983-4C90-B755-0BF446745037}">
      <dgm:prSet/>
      <dgm:spPr/>
      <dgm:t>
        <a:bodyPr/>
        <a:lstStyle/>
        <a:p>
          <a:endParaRPr lang="en-US"/>
        </a:p>
      </dgm:t>
    </dgm:pt>
    <dgm:pt modelId="{B1EB3ACB-F8D0-4475-B6E4-DE5B96C1D242}">
      <dgm:prSet custT="1"/>
      <dgm:spPr/>
      <dgm:t>
        <a:bodyPr/>
        <a:lstStyle/>
        <a:p>
          <a:r>
            <a:rPr lang="en-US" sz="1800" dirty="0" smtClean="0"/>
            <a:t>Simplified employee statements will indicate whether the employee may be eligible for a premium tax credit and direct employees to IRS info on premium tax credits</a:t>
          </a:r>
          <a:endParaRPr lang="en-US" sz="1800" dirty="0"/>
        </a:p>
      </dgm:t>
    </dgm:pt>
    <dgm:pt modelId="{3B273C47-8DB1-4E1F-B4F2-5E56C0CCBE70}" type="parTrans" cxnId="{90783666-8244-4A3C-8CA1-A4CA670AE107}">
      <dgm:prSet/>
      <dgm:spPr/>
      <dgm:t>
        <a:bodyPr/>
        <a:lstStyle/>
        <a:p>
          <a:endParaRPr lang="en-US"/>
        </a:p>
      </dgm:t>
    </dgm:pt>
    <dgm:pt modelId="{5464F2CA-65C0-4B09-AF8D-BA3CD99F3AE9}" type="sibTrans" cxnId="{90783666-8244-4A3C-8CA1-A4CA670AE107}">
      <dgm:prSet/>
      <dgm:spPr/>
      <dgm:t>
        <a:bodyPr/>
        <a:lstStyle/>
        <a:p>
          <a:endParaRPr lang="en-US"/>
        </a:p>
      </dgm:t>
    </dgm:pt>
    <dgm:pt modelId="{79F8ADA4-61B5-4725-81D5-57940CD12927}" type="pres">
      <dgm:prSet presAssocID="{6F2F4DA4-B626-4AF1-98E6-53E7B68AFCD4}" presName="Name0" presStyleCnt="0">
        <dgm:presLayoutVars>
          <dgm:dir/>
          <dgm:animLvl val="lvl"/>
          <dgm:resizeHandles val="exact"/>
        </dgm:presLayoutVars>
      </dgm:prSet>
      <dgm:spPr/>
      <dgm:t>
        <a:bodyPr/>
        <a:lstStyle/>
        <a:p>
          <a:endParaRPr lang="en-US"/>
        </a:p>
      </dgm:t>
    </dgm:pt>
    <dgm:pt modelId="{3C5B77E1-5D5D-4BEF-817A-C29672F06768}" type="pres">
      <dgm:prSet presAssocID="{B89B2008-24BA-4BFB-A6CF-2C7B6712E8CA}" presName="linNode" presStyleCnt="0"/>
      <dgm:spPr/>
    </dgm:pt>
    <dgm:pt modelId="{3DB2FED8-67E8-4572-A1A0-787C9F27D0F9}" type="pres">
      <dgm:prSet presAssocID="{B89B2008-24BA-4BFB-A6CF-2C7B6712E8CA}" presName="parentText" presStyleLbl="node1" presStyleIdx="0" presStyleCnt="3" custScaleX="68859" custScaleY="65220" custLinFactNeighborX="-5" custLinFactNeighborY="-33">
        <dgm:presLayoutVars>
          <dgm:chMax val="1"/>
          <dgm:bulletEnabled val="1"/>
        </dgm:presLayoutVars>
      </dgm:prSet>
      <dgm:spPr/>
      <dgm:t>
        <a:bodyPr/>
        <a:lstStyle/>
        <a:p>
          <a:endParaRPr lang="en-US"/>
        </a:p>
      </dgm:t>
    </dgm:pt>
    <dgm:pt modelId="{59390E5A-0184-49A7-96AA-40EF7E787B2C}" type="pres">
      <dgm:prSet presAssocID="{B89B2008-24BA-4BFB-A6CF-2C7B6712E8CA}" presName="descendantText" presStyleLbl="alignAccFollowNode1" presStyleIdx="0" presStyleCnt="3" custScaleX="128522" custScaleY="55792">
        <dgm:presLayoutVars>
          <dgm:bulletEnabled val="1"/>
        </dgm:presLayoutVars>
      </dgm:prSet>
      <dgm:spPr/>
      <dgm:t>
        <a:bodyPr/>
        <a:lstStyle/>
        <a:p>
          <a:endParaRPr lang="en-US"/>
        </a:p>
      </dgm:t>
    </dgm:pt>
    <dgm:pt modelId="{07326DC3-F22F-4254-B07E-365F8221CE91}" type="pres">
      <dgm:prSet presAssocID="{B5CC4CA4-DEDC-47BC-B3F4-96DEF7CF070B}" presName="sp" presStyleCnt="0"/>
      <dgm:spPr/>
    </dgm:pt>
    <dgm:pt modelId="{F757894B-E0FC-4447-9296-8BC56E58D6F1}" type="pres">
      <dgm:prSet presAssocID="{41B22CB1-DDAB-45B9-9D94-5A130CB40735}" presName="linNode" presStyleCnt="0"/>
      <dgm:spPr/>
    </dgm:pt>
    <dgm:pt modelId="{D7C71706-16AE-435F-87B4-356159E5A6D9}" type="pres">
      <dgm:prSet presAssocID="{41B22CB1-DDAB-45B9-9D94-5A130CB40735}" presName="parentText" presStyleLbl="node1" presStyleIdx="1" presStyleCnt="3" custScaleX="68859" custScaleY="73294" custLinFactNeighborX="-5" custLinFactNeighborY="-33">
        <dgm:presLayoutVars>
          <dgm:chMax val="1"/>
          <dgm:bulletEnabled val="1"/>
        </dgm:presLayoutVars>
      </dgm:prSet>
      <dgm:spPr/>
      <dgm:t>
        <a:bodyPr/>
        <a:lstStyle/>
        <a:p>
          <a:endParaRPr lang="en-US"/>
        </a:p>
      </dgm:t>
    </dgm:pt>
    <dgm:pt modelId="{604A2395-1657-4B42-A0C2-D00F67132F45}" type="pres">
      <dgm:prSet presAssocID="{41B22CB1-DDAB-45B9-9D94-5A130CB40735}" presName="descendantText" presStyleLbl="alignAccFollowNode1" presStyleIdx="1" presStyleCnt="3" custScaleX="128522" custScaleY="73294">
        <dgm:presLayoutVars>
          <dgm:bulletEnabled val="1"/>
        </dgm:presLayoutVars>
      </dgm:prSet>
      <dgm:spPr/>
      <dgm:t>
        <a:bodyPr/>
        <a:lstStyle/>
        <a:p>
          <a:endParaRPr lang="en-US"/>
        </a:p>
      </dgm:t>
    </dgm:pt>
    <dgm:pt modelId="{28F923EB-2168-4410-9310-108C30A43E77}" type="pres">
      <dgm:prSet presAssocID="{5419F9F5-B2D7-49E3-9F8B-6A9922337C56}" presName="sp" presStyleCnt="0"/>
      <dgm:spPr/>
    </dgm:pt>
    <dgm:pt modelId="{D6EB5D56-7AFA-4513-BCFA-E63D7AF229CF}" type="pres">
      <dgm:prSet presAssocID="{DBD8C1A9-F5D2-4B7A-8D28-1054DE4307EF}" presName="linNode" presStyleCnt="0"/>
      <dgm:spPr/>
    </dgm:pt>
    <dgm:pt modelId="{B5E51CEC-0AF7-430D-B8A7-62028A8FBFB0}" type="pres">
      <dgm:prSet presAssocID="{DBD8C1A9-F5D2-4B7A-8D28-1054DE4307EF}" presName="parentText" presStyleLbl="node1" presStyleIdx="2" presStyleCnt="3" custScaleX="68859" custScaleY="138718" custLinFactNeighborX="-5" custLinFactNeighborY="-33">
        <dgm:presLayoutVars>
          <dgm:chMax val="1"/>
          <dgm:bulletEnabled val="1"/>
        </dgm:presLayoutVars>
      </dgm:prSet>
      <dgm:spPr/>
      <dgm:t>
        <a:bodyPr/>
        <a:lstStyle/>
        <a:p>
          <a:endParaRPr lang="en-US"/>
        </a:p>
      </dgm:t>
    </dgm:pt>
    <dgm:pt modelId="{C51C7931-9615-4CD6-AA99-F89E2C391534}" type="pres">
      <dgm:prSet presAssocID="{DBD8C1A9-F5D2-4B7A-8D28-1054DE4307EF}" presName="descendantText" presStyleLbl="alignAccFollowNode1" presStyleIdx="2" presStyleCnt="3" custScaleX="128522" custScaleY="140436">
        <dgm:presLayoutVars>
          <dgm:bulletEnabled val="1"/>
        </dgm:presLayoutVars>
      </dgm:prSet>
      <dgm:spPr/>
      <dgm:t>
        <a:bodyPr/>
        <a:lstStyle/>
        <a:p>
          <a:endParaRPr lang="en-US"/>
        </a:p>
      </dgm:t>
    </dgm:pt>
  </dgm:ptLst>
  <dgm:cxnLst>
    <dgm:cxn modelId="{4D405AF1-FCDF-4574-9388-3489D0E658CF}" type="presOf" srcId="{918C9AEF-E45D-416F-AC83-E6D98E13E631}" destId="{604A2395-1657-4B42-A0C2-D00F67132F45}" srcOrd="0" destOrd="0" presId="urn:microsoft.com/office/officeart/2005/8/layout/vList5"/>
    <dgm:cxn modelId="{F28363EC-7965-44AA-8DAF-FF8DE8682538}" type="presOf" srcId="{B1EB3ACB-F8D0-4475-B6E4-DE5B96C1D242}" destId="{C51C7931-9615-4CD6-AA99-F89E2C391534}" srcOrd="0" destOrd="2" presId="urn:microsoft.com/office/officeart/2005/8/layout/vList5"/>
    <dgm:cxn modelId="{F2A17F5A-E16C-4925-BE7B-F29976D75627}" type="presOf" srcId="{6F2F4DA4-B626-4AF1-98E6-53E7B68AFCD4}" destId="{79F8ADA4-61B5-4725-81D5-57940CD12927}" srcOrd="0" destOrd="0" presId="urn:microsoft.com/office/officeart/2005/8/layout/vList5"/>
    <dgm:cxn modelId="{1534EEE4-F0C9-4549-BF1B-626B9BDC521D}" type="presOf" srcId="{41B22CB1-DDAB-45B9-9D94-5A130CB40735}" destId="{D7C71706-16AE-435F-87B4-356159E5A6D9}" srcOrd="0" destOrd="0" presId="urn:microsoft.com/office/officeart/2005/8/layout/vList5"/>
    <dgm:cxn modelId="{B0B70B92-CF45-4F38-AF90-7F8926E2FAB4}" type="presOf" srcId="{BF4CEBD5-1434-4126-8B4A-7C7373769EDA}" destId="{59390E5A-0184-49A7-96AA-40EF7E787B2C}" srcOrd="0" destOrd="0" presId="urn:microsoft.com/office/officeart/2005/8/layout/vList5"/>
    <dgm:cxn modelId="{925D1EDB-3958-483F-BD5E-E9EAF4530BBA}" srcId="{B89B2008-24BA-4BFB-A6CF-2C7B6712E8CA}" destId="{BF4CEBD5-1434-4126-8B4A-7C7373769EDA}" srcOrd="0" destOrd="0" parTransId="{56E84652-4F1B-4462-AADA-8395DD9B5AB8}" sibTransId="{777FBE71-24A4-4AE4-BE8B-25F7390894BB}"/>
    <dgm:cxn modelId="{C2974D4F-4BE7-4417-A807-D1580CAD11D9}" srcId="{6F2F4DA4-B626-4AF1-98E6-53E7B68AFCD4}" destId="{DBD8C1A9-F5D2-4B7A-8D28-1054DE4307EF}" srcOrd="2" destOrd="0" parTransId="{FBED71F1-8EC2-42EF-B0D5-241A65718817}" sibTransId="{B34D6248-4A33-4DBB-BC9C-3957C4EFF7A8}"/>
    <dgm:cxn modelId="{8836F379-C9EB-4DF0-A2EB-44A776FC5784}" type="presOf" srcId="{DBD8C1A9-F5D2-4B7A-8D28-1054DE4307EF}" destId="{B5E51CEC-0AF7-430D-B8A7-62028A8FBFB0}" srcOrd="0" destOrd="0" presId="urn:microsoft.com/office/officeart/2005/8/layout/vList5"/>
    <dgm:cxn modelId="{90783666-8244-4A3C-8CA1-A4CA670AE107}" srcId="{EAB021AD-8034-4077-BF91-39B0EFCA3AD1}" destId="{B1EB3ACB-F8D0-4475-B6E4-DE5B96C1D242}" srcOrd="1" destOrd="0" parTransId="{3B273C47-8DB1-4E1F-B4F2-5E56C0CCBE70}" sibTransId="{5464F2CA-65C0-4B09-AF8D-BA3CD99F3AE9}"/>
    <dgm:cxn modelId="{AC404E27-DB9E-4450-8D02-9C02D8CFA838}" type="presOf" srcId="{B89B2008-24BA-4BFB-A6CF-2C7B6712E8CA}" destId="{3DB2FED8-67E8-4572-A1A0-787C9F27D0F9}" srcOrd="0" destOrd="0" presId="urn:microsoft.com/office/officeart/2005/8/layout/vList5"/>
    <dgm:cxn modelId="{86DCE7C0-5EA5-476D-BE7B-6ABE8814209C}" srcId="{41B22CB1-DDAB-45B9-9D94-5A130CB40735}" destId="{918C9AEF-E45D-416F-AC83-E6D98E13E631}" srcOrd="0" destOrd="0" parTransId="{B1581844-41D6-4DA0-8E94-61A0F5D88F45}" sibTransId="{38F1CBFE-1A80-40CE-88A4-753F4332DDA8}"/>
    <dgm:cxn modelId="{86E45B69-B983-4C90-B755-0BF446745037}" srcId="{EAB021AD-8034-4077-BF91-39B0EFCA3AD1}" destId="{8F1AD8F8-61D0-4F49-9D08-CF89407AE433}" srcOrd="0" destOrd="0" parTransId="{EC885842-5EBC-4C37-8932-D08FF3D3064F}" sibTransId="{A6EDCEF7-714A-4188-8DFC-6BC641918472}"/>
    <dgm:cxn modelId="{616929A2-8D10-43BB-8700-6C124A25E2ED}" srcId="{DBD8C1A9-F5D2-4B7A-8D28-1054DE4307EF}" destId="{EAB021AD-8034-4077-BF91-39B0EFCA3AD1}" srcOrd="0" destOrd="0" parTransId="{D2293932-F134-4B86-B3C2-C9C469FA1B2D}" sibTransId="{779A6A1E-0523-4EAB-9862-8D78FF577189}"/>
    <dgm:cxn modelId="{B31743D3-A153-4A1D-B325-6BD62C277F62}" srcId="{6F2F4DA4-B626-4AF1-98E6-53E7B68AFCD4}" destId="{41B22CB1-DDAB-45B9-9D94-5A130CB40735}" srcOrd="1" destOrd="0" parTransId="{A4CB9624-FDFC-4E85-A46A-956A76EAE055}" sibTransId="{5419F9F5-B2D7-49E3-9F8B-6A9922337C56}"/>
    <dgm:cxn modelId="{3F72BBC5-DDD1-4F16-A1F6-98FD35A88080}" type="presOf" srcId="{8F1AD8F8-61D0-4F49-9D08-CF89407AE433}" destId="{C51C7931-9615-4CD6-AA99-F89E2C391534}" srcOrd="0" destOrd="1" presId="urn:microsoft.com/office/officeart/2005/8/layout/vList5"/>
    <dgm:cxn modelId="{765AF375-A2C5-4764-90B8-119147B8C29F}" type="presOf" srcId="{EAB021AD-8034-4077-BF91-39B0EFCA3AD1}" destId="{C51C7931-9615-4CD6-AA99-F89E2C391534}" srcOrd="0" destOrd="0" presId="urn:microsoft.com/office/officeart/2005/8/layout/vList5"/>
    <dgm:cxn modelId="{E39D5C7C-264F-40FA-9ED1-957BA8F6B99E}" srcId="{6F2F4DA4-B626-4AF1-98E6-53E7B68AFCD4}" destId="{B89B2008-24BA-4BFB-A6CF-2C7B6712E8CA}" srcOrd="0" destOrd="0" parTransId="{7ACD4D81-2346-4ADF-96CC-220FCE453A5F}" sibTransId="{B5CC4CA4-DEDC-47BC-B3F4-96DEF7CF070B}"/>
    <dgm:cxn modelId="{FBFA5CC9-7EB2-408B-8AE3-1750E1886E3E}" type="presParOf" srcId="{79F8ADA4-61B5-4725-81D5-57940CD12927}" destId="{3C5B77E1-5D5D-4BEF-817A-C29672F06768}" srcOrd="0" destOrd="0" presId="urn:microsoft.com/office/officeart/2005/8/layout/vList5"/>
    <dgm:cxn modelId="{1234D431-8A0C-4398-99FD-8EA796F923BF}" type="presParOf" srcId="{3C5B77E1-5D5D-4BEF-817A-C29672F06768}" destId="{3DB2FED8-67E8-4572-A1A0-787C9F27D0F9}" srcOrd="0" destOrd="0" presId="urn:microsoft.com/office/officeart/2005/8/layout/vList5"/>
    <dgm:cxn modelId="{92F3D611-F2B4-4C45-A2B7-1F1A29543669}" type="presParOf" srcId="{3C5B77E1-5D5D-4BEF-817A-C29672F06768}" destId="{59390E5A-0184-49A7-96AA-40EF7E787B2C}" srcOrd="1" destOrd="0" presId="urn:microsoft.com/office/officeart/2005/8/layout/vList5"/>
    <dgm:cxn modelId="{CFF222C5-839A-472E-B27D-25ED0B714E7F}" type="presParOf" srcId="{79F8ADA4-61B5-4725-81D5-57940CD12927}" destId="{07326DC3-F22F-4254-B07E-365F8221CE91}" srcOrd="1" destOrd="0" presId="urn:microsoft.com/office/officeart/2005/8/layout/vList5"/>
    <dgm:cxn modelId="{93B67B5C-0BED-4E2E-A46C-ABA981E8C69C}" type="presParOf" srcId="{79F8ADA4-61B5-4725-81D5-57940CD12927}" destId="{F757894B-E0FC-4447-9296-8BC56E58D6F1}" srcOrd="2" destOrd="0" presId="urn:microsoft.com/office/officeart/2005/8/layout/vList5"/>
    <dgm:cxn modelId="{844B4372-1F76-416B-BB12-057361F11535}" type="presParOf" srcId="{F757894B-E0FC-4447-9296-8BC56E58D6F1}" destId="{D7C71706-16AE-435F-87B4-356159E5A6D9}" srcOrd="0" destOrd="0" presId="urn:microsoft.com/office/officeart/2005/8/layout/vList5"/>
    <dgm:cxn modelId="{962EBC5D-6AB4-43F4-9C34-992B865F607F}" type="presParOf" srcId="{F757894B-E0FC-4447-9296-8BC56E58D6F1}" destId="{604A2395-1657-4B42-A0C2-D00F67132F45}" srcOrd="1" destOrd="0" presId="urn:microsoft.com/office/officeart/2005/8/layout/vList5"/>
    <dgm:cxn modelId="{4D5D47BB-4607-4C3F-8E8A-B419D3F5FA61}" type="presParOf" srcId="{79F8ADA4-61B5-4725-81D5-57940CD12927}" destId="{28F923EB-2168-4410-9310-108C30A43E77}" srcOrd="3" destOrd="0" presId="urn:microsoft.com/office/officeart/2005/8/layout/vList5"/>
    <dgm:cxn modelId="{F1DFF9BC-9DE7-4063-9AC2-5C84FD543F38}" type="presParOf" srcId="{79F8ADA4-61B5-4725-81D5-57940CD12927}" destId="{D6EB5D56-7AFA-4513-BCFA-E63D7AF229CF}" srcOrd="4" destOrd="0" presId="urn:microsoft.com/office/officeart/2005/8/layout/vList5"/>
    <dgm:cxn modelId="{481BDD9F-D4D0-42D8-806A-8D708AB72BD5}" type="presParOf" srcId="{D6EB5D56-7AFA-4513-BCFA-E63D7AF229CF}" destId="{B5E51CEC-0AF7-430D-B8A7-62028A8FBFB0}" srcOrd="0" destOrd="0" presId="urn:microsoft.com/office/officeart/2005/8/layout/vList5"/>
    <dgm:cxn modelId="{0AAEEDBE-D04C-475E-8CF8-E490561B68CB}" type="presParOf" srcId="{D6EB5D56-7AFA-4513-BCFA-E63D7AF229CF}" destId="{C51C7931-9615-4CD6-AA99-F89E2C39153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1C1FBDA-E6D0-4EAA-9B20-6EE30DB2762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6B1D58E6-4610-4CFA-B487-D754A0B493E0}">
      <dgm:prSet phldrT="[Text]" custT="1"/>
      <dgm:spPr/>
      <dgm:t>
        <a:bodyPr/>
        <a:lstStyle/>
        <a:p>
          <a:r>
            <a:rPr lang="en-US" sz="2400" dirty="0" smtClean="0"/>
            <a:t>ALE must offer affordable, minimum value coverage to at least 98% of employees and dependents reported on its Section 6056 return</a:t>
          </a:r>
          <a:endParaRPr lang="en-US" sz="2400" dirty="0"/>
        </a:p>
      </dgm:t>
    </dgm:pt>
    <dgm:pt modelId="{3A058CAB-60A4-456F-BBCF-997F280815C7}" type="parTrans" cxnId="{7D535635-9D4C-48A3-8424-D4C7F5DDD725}">
      <dgm:prSet/>
      <dgm:spPr/>
      <dgm:t>
        <a:bodyPr/>
        <a:lstStyle/>
        <a:p>
          <a:endParaRPr lang="en-US" sz="2400"/>
        </a:p>
      </dgm:t>
    </dgm:pt>
    <dgm:pt modelId="{EA5D06D2-DE37-43D7-8744-97636F7A7FBE}" type="sibTrans" cxnId="{7D535635-9D4C-48A3-8424-D4C7F5DDD725}">
      <dgm:prSet/>
      <dgm:spPr/>
      <dgm:t>
        <a:bodyPr/>
        <a:lstStyle/>
        <a:p>
          <a:endParaRPr lang="en-US" sz="2400"/>
        </a:p>
      </dgm:t>
    </dgm:pt>
    <dgm:pt modelId="{354BFAD2-5D58-4046-A4FD-6391715FE8FF}">
      <dgm:prSet phldrT="[Text]" custT="1"/>
      <dgm:spPr/>
      <dgm:t>
        <a:bodyPr/>
        <a:lstStyle/>
        <a:p>
          <a:r>
            <a:rPr lang="en-US" sz="2000" dirty="0" smtClean="0"/>
            <a:t>Affordability based on any pay or play safe harbor method</a:t>
          </a:r>
          <a:endParaRPr lang="en-US" sz="2000" dirty="0"/>
        </a:p>
      </dgm:t>
    </dgm:pt>
    <dgm:pt modelId="{C2D5859E-10E3-4699-B6F1-3788B8B39BD6}" type="parTrans" cxnId="{840A69A2-F901-4916-88ED-2E7AF7AACF7F}">
      <dgm:prSet/>
      <dgm:spPr/>
      <dgm:t>
        <a:bodyPr/>
        <a:lstStyle/>
        <a:p>
          <a:endParaRPr lang="en-US" sz="2400"/>
        </a:p>
      </dgm:t>
    </dgm:pt>
    <dgm:pt modelId="{74DAC589-1BEB-4F3C-80EA-881B31C61497}" type="sibTrans" cxnId="{840A69A2-F901-4916-88ED-2E7AF7AACF7F}">
      <dgm:prSet/>
      <dgm:spPr/>
      <dgm:t>
        <a:bodyPr/>
        <a:lstStyle/>
        <a:p>
          <a:endParaRPr lang="en-US" sz="2400"/>
        </a:p>
      </dgm:t>
    </dgm:pt>
    <dgm:pt modelId="{179D77B4-3EF0-4BF3-B5FA-552FF0B0DC81}">
      <dgm:prSet phldrT="[Text]" custT="1"/>
      <dgm:spPr/>
      <dgm:t>
        <a:bodyPr/>
        <a:lstStyle/>
        <a:p>
          <a:r>
            <a:rPr lang="en-US" sz="2400" dirty="0" smtClean="0"/>
            <a:t>How to Report:</a:t>
          </a:r>
          <a:endParaRPr lang="en-US" sz="2400" dirty="0"/>
        </a:p>
      </dgm:t>
    </dgm:pt>
    <dgm:pt modelId="{C9E3B500-8CB7-4931-935B-508D1A0974A4}" type="parTrans" cxnId="{1E5ECE2A-9B5D-4902-B34E-6435975B7123}">
      <dgm:prSet/>
      <dgm:spPr/>
      <dgm:t>
        <a:bodyPr/>
        <a:lstStyle/>
        <a:p>
          <a:endParaRPr lang="en-US" sz="2400"/>
        </a:p>
      </dgm:t>
    </dgm:pt>
    <dgm:pt modelId="{4ED6E1C7-4093-43AE-B51B-F7B50201FA96}" type="sibTrans" cxnId="{1E5ECE2A-9B5D-4902-B34E-6435975B7123}">
      <dgm:prSet/>
      <dgm:spPr/>
      <dgm:t>
        <a:bodyPr/>
        <a:lstStyle/>
        <a:p>
          <a:endParaRPr lang="en-US" sz="2400"/>
        </a:p>
      </dgm:t>
    </dgm:pt>
    <dgm:pt modelId="{9A565DA5-183C-41A1-9850-25515F9BE9AC}">
      <dgm:prSet phldrT="[Text]" custT="1"/>
      <dgm:spPr/>
      <dgm:t>
        <a:bodyPr/>
        <a:lstStyle/>
        <a:p>
          <a:r>
            <a:rPr lang="en-US" sz="2000" dirty="0" smtClean="0"/>
            <a:t>Eligible ALEs do not have to specify their number of full-time employees or identify which are full-time on IRS returns</a:t>
          </a:r>
          <a:endParaRPr lang="en-US" sz="2000" dirty="0"/>
        </a:p>
      </dgm:t>
    </dgm:pt>
    <dgm:pt modelId="{D3A9A3DA-25D2-47BA-98E6-94755A49B4C6}" type="parTrans" cxnId="{BF596695-4F42-44AA-9FA0-A1B3CD808AF1}">
      <dgm:prSet/>
      <dgm:spPr/>
      <dgm:t>
        <a:bodyPr/>
        <a:lstStyle/>
        <a:p>
          <a:endParaRPr lang="en-US" sz="2400"/>
        </a:p>
      </dgm:t>
    </dgm:pt>
    <dgm:pt modelId="{24F1DCDA-DC16-455C-93F0-CA4C353ED88E}" type="sibTrans" cxnId="{BF596695-4F42-44AA-9FA0-A1B3CD808AF1}">
      <dgm:prSet/>
      <dgm:spPr/>
      <dgm:t>
        <a:bodyPr/>
        <a:lstStyle/>
        <a:p>
          <a:endParaRPr lang="en-US" sz="2400"/>
        </a:p>
      </dgm:t>
    </dgm:pt>
    <dgm:pt modelId="{2D5C4F05-868C-4338-9627-3A92CFEB9E3B}">
      <dgm:prSet phldrT="[Text]" custT="1"/>
      <dgm:spPr/>
      <dgm:t>
        <a:bodyPr/>
        <a:lstStyle/>
        <a:p>
          <a:r>
            <a:rPr lang="en-US" sz="2000" dirty="0" smtClean="0"/>
            <a:t>No simplified method for employee statements</a:t>
          </a:r>
          <a:endParaRPr lang="en-US" sz="2000" dirty="0"/>
        </a:p>
      </dgm:t>
    </dgm:pt>
    <dgm:pt modelId="{E25ADC3A-279B-4C61-8D08-9CBFF03277DB}" type="parTrans" cxnId="{FFE0BBA2-7C41-41A0-8B23-B0AAEE126216}">
      <dgm:prSet/>
      <dgm:spPr/>
      <dgm:t>
        <a:bodyPr/>
        <a:lstStyle/>
        <a:p>
          <a:endParaRPr lang="en-US" sz="1600"/>
        </a:p>
      </dgm:t>
    </dgm:pt>
    <dgm:pt modelId="{2B9550CB-C945-4174-92F6-DCA86D704F41}" type="sibTrans" cxnId="{FFE0BBA2-7C41-41A0-8B23-B0AAEE126216}">
      <dgm:prSet/>
      <dgm:spPr/>
      <dgm:t>
        <a:bodyPr/>
        <a:lstStyle/>
        <a:p>
          <a:endParaRPr lang="en-US" sz="1600"/>
        </a:p>
      </dgm:t>
    </dgm:pt>
    <dgm:pt modelId="{B013BDB3-8DBE-4A93-A0C3-944034ADD611}" type="pres">
      <dgm:prSet presAssocID="{11C1FBDA-E6D0-4EAA-9B20-6EE30DB27622}" presName="linear" presStyleCnt="0">
        <dgm:presLayoutVars>
          <dgm:dir/>
          <dgm:animLvl val="lvl"/>
          <dgm:resizeHandles val="exact"/>
        </dgm:presLayoutVars>
      </dgm:prSet>
      <dgm:spPr/>
      <dgm:t>
        <a:bodyPr/>
        <a:lstStyle/>
        <a:p>
          <a:endParaRPr lang="en-US"/>
        </a:p>
      </dgm:t>
    </dgm:pt>
    <dgm:pt modelId="{81DAF460-46D4-482B-881C-669A2588071A}" type="pres">
      <dgm:prSet presAssocID="{6B1D58E6-4610-4CFA-B487-D754A0B493E0}" presName="parentLin" presStyleCnt="0"/>
      <dgm:spPr/>
    </dgm:pt>
    <dgm:pt modelId="{F2604288-F10E-4E68-B76B-14B4F777D7F5}" type="pres">
      <dgm:prSet presAssocID="{6B1D58E6-4610-4CFA-B487-D754A0B493E0}" presName="parentLeftMargin" presStyleLbl="node1" presStyleIdx="0" presStyleCnt="2"/>
      <dgm:spPr/>
      <dgm:t>
        <a:bodyPr/>
        <a:lstStyle/>
        <a:p>
          <a:endParaRPr lang="en-US"/>
        </a:p>
      </dgm:t>
    </dgm:pt>
    <dgm:pt modelId="{93657F60-B727-4BDB-9306-64EC31F777B6}" type="pres">
      <dgm:prSet presAssocID="{6B1D58E6-4610-4CFA-B487-D754A0B493E0}" presName="parentText" presStyleLbl="node1" presStyleIdx="0" presStyleCnt="2" custScaleX="126255" custScaleY="66906" custLinFactNeighborX="-66515" custLinFactNeighborY="-30639">
        <dgm:presLayoutVars>
          <dgm:chMax val="0"/>
          <dgm:bulletEnabled val="1"/>
        </dgm:presLayoutVars>
      </dgm:prSet>
      <dgm:spPr/>
      <dgm:t>
        <a:bodyPr/>
        <a:lstStyle/>
        <a:p>
          <a:endParaRPr lang="en-US"/>
        </a:p>
      </dgm:t>
    </dgm:pt>
    <dgm:pt modelId="{05A60643-B5E0-4900-B7C7-99255716AB5A}" type="pres">
      <dgm:prSet presAssocID="{6B1D58E6-4610-4CFA-B487-D754A0B493E0}" presName="negativeSpace" presStyleCnt="0"/>
      <dgm:spPr/>
    </dgm:pt>
    <dgm:pt modelId="{D9ED9625-1127-4139-A773-CD381EEBC6B4}" type="pres">
      <dgm:prSet presAssocID="{6B1D58E6-4610-4CFA-B487-D754A0B493E0}" presName="childText" presStyleLbl="conFgAcc1" presStyleIdx="0" presStyleCnt="2" custScaleY="55096">
        <dgm:presLayoutVars>
          <dgm:bulletEnabled val="1"/>
        </dgm:presLayoutVars>
      </dgm:prSet>
      <dgm:spPr/>
      <dgm:t>
        <a:bodyPr/>
        <a:lstStyle/>
        <a:p>
          <a:endParaRPr lang="en-US"/>
        </a:p>
      </dgm:t>
    </dgm:pt>
    <dgm:pt modelId="{C847014D-7FF0-4874-BCDB-B5F52BC2E39A}" type="pres">
      <dgm:prSet presAssocID="{EA5D06D2-DE37-43D7-8744-97636F7A7FBE}" presName="spaceBetweenRectangles" presStyleCnt="0"/>
      <dgm:spPr/>
    </dgm:pt>
    <dgm:pt modelId="{18BE44BE-AB5E-4E7F-AAAD-72AC183509FC}" type="pres">
      <dgm:prSet presAssocID="{179D77B4-3EF0-4BF3-B5FA-552FF0B0DC81}" presName="parentLin" presStyleCnt="0"/>
      <dgm:spPr/>
    </dgm:pt>
    <dgm:pt modelId="{AF00D6D3-3671-4490-9EAD-28E93C2E9984}" type="pres">
      <dgm:prSet presAssocID="{179D77B4-3EF0-4BF3-B5FA-552FF0B0DC81}" presName="parentLeftMargin" presStyleLbl="node1" presStyleIdx="0" presStyleCnt="2"/>
      <dgm:spPr/>
      <dgm:t>
        <a:bodyPr/>
        <a:lstStyle/>
        <a:p>
          <a:endParaRPr lang="en-US"/>
        </a:p>
      </dgm:t>
    </dgm:pt>
    <dgm:pt modelId="{5AB8B7F6-9548-4F52-862C-8684590C8D25}" type="pres">
      <dgm:prSet presAssocID="{179D77B4-3EF0-4BF3-B5FA-552FF0B0DC81}" presName="parentText" presStyleLbl="node1" presStyleIdx="1" presStyleCnt="2" custScaleX="126255" custScaleY="47088" custLinFactNeighborX="-66515" custLinFactNeighborY="-4945">
        <dgm:presLayoutVars>
          <dgm:chMax val="0"/>
          <dgm:bulletEnabled val="1"/>
        </dgm:presLayoutVars>
      </dgm:prSet>
      <dgm:spPr/>
      <dgm:t>
        <a:bodyPr/>
        <a:lstStyle/>
        <a:p>
          <a:endParaRPr lang="en-US"/>
        </a:p>
      </dgm:t>
    </dgm:pt>
    <dgm:pt modelId="{7CEFDD28-5F36-470A-912A-AE588CDA902A}" type="pres">
      <dgm:prSet presAssocID="{179D77B4-3EF0-4BF3-B5FA-552FF0B0DC81}" presName="negativeSpace" presStyleCnt="0"/>
      <dgm:spPr/>
    </dgm:pt>
    <dgm:pt modelId="{844199D7-0606-4867-96A8-DAF7C276D676}" type="pres">
      <dgm:prSet presAssocID="{179D77B4-3EF0-4BF3-B5FA-552FF0B0DC81}" presName="childText" presStyleLbl="conFgAcc1" presStyleIdx="1" presStyleCnt="2" custScaleY="69177" custLinFactNeighborY="53593">
        <dgm:presLayoutVars>
          <dgm:bulletEnabled val="1"/>
        </dgm:presLayoutVars>
      </dgm:prSet>
      <dgm:spPr/>
      <dgm:t>
        <a:bodyPr/>
        <a:lstStyle/>
        <a:p>
          <a:endParaRPr lang="en-US"/>
        </a:p>
      </dgm:t>
    </dgm:pt>
  </dgm:ptLst>
  <dgm:cxnLst>
    <dgm:cxn modelId="{705E9126-988B-406B-9D43-49F33E854230}" type="presOf" srcId="{9A565DA5-183C-41A1-9850-25515F9BE9AC}" destId="{844199D7-0606-4867-96A8-DAF7C276D676}" srcOrd="0" destOrd="0" presId="urn:microsoft.com/office/officeart/2005/8/layout/list1"/>
    <dgm:cxn modelId="{C9BBFF54-F031-4108-9EA9-390A4A708D80}" type="presOf" srcId="{354BFAD2-5D58-4046-A4FD-6391715FE8FF}" destId="{D9ED9625-1127-4139-A773-CD381EEBC6B4}" srcOrd="0" destOrd="0" presId="urn:microsoft.com/office/officeart/2005/8/layout/list1"/>
    <dgm:cxn modelId="{A224D047-F154-4DA9-B376-9D6D75FBFFF7}" type="presOf" srcId="{6B1D58E6-4610-4CFA-B487-D754A0B493E0}" destId="{93657F60-B727-4BDB-9306-64EC31F777B6}" srcOrd="1" destOrd="0" presId="urn:microsoft.com/office/officeart/2005/8/layout/list1"/>
    <dgm:cxn modelId="{840A69A2-F901-4916-88ED-2E7AF7AACF7F}" srcId="{6B1D58E6-4610-4CFA-B487-D754A0B493E0}" destId="{354BFAD2-5D58-4046-A4FD-6391715FE8FF}" srcOrd="0" destOrd="0" parTransId="{C2D5859E-10E3-4699-B6F1-3788B8B39BD6}" sibTransId="{74DAC589-1BEB-4F3C-80EA-881B31C61497}"/>
    <dgm:cxn modelId="{12A971BA-D6A1-49A5-B4E9-BE67E4288A8A}" type="presOf" srcId="{11C1FBDA-E6D0-4EAA-9B20-6EE30DB27622}" destId="{B013BDB3-8DBE-4A93-A0C3-944034ADD611}" srcOrd="0" destOrd="0" presId="urn:microsoft.com/office/officeart/2005/8/layout/list1"/>
    <dgm:cxn modelId="{BF596695-4F42-44AA-9FA0-A1B3CD808AF1}" srcId="{179D77B4-3EF0-4BF3-B5FA-552FF0B0DC81}" destId="{9A565DA5-183C-41A1-9850-25515F9BE9AC}" srcOrd="0" destOrd="0" parTransId="{D3A9A3DA-25D2-47BA-98E6-94755A49B4C6}" sibTransId="{24F1DCDA-DC16-455C-93F0-CA4C353ED88E}"/>
    <dgm:cxn modelId="{FFE0BBA2-7C41-41A0-8B23-B0AAEE126216}" srcId="{179D77B4-3EF0-4BF3-B5FA-552FF0B0DC81}" destId="{2D5C4F05-868C-4338-9627-3A92CFEB9E3B}" srcOrd="1" destOrd="0" parTransId="{E25ADC3A-279B-4C61-8D08-9CBFF03277DB}" sibTransId="{2B9550CB-C945-4174-92F6-DCA86D704F41}"/>
    <dgm:cxn modelId="{1E5ECE2A-9B5D-4902-B34E-6435975B7123}" srcId="{11C1FBDA-E6D0-4EAA-9B20-6EE30DB27622}" destId="{179D77B4-3EF0-4BF3-B5FA-552FF0B0DC81}" srcOrd="1" destOrd="0" parTransId="{C9E3B500-8CB7-4931-935B-508D1A0974A4}" sibTransId="{4ED6E1C7-4093-43AE-B51B-F7B50201FA96}"/>
    <dgm:cxn modelId="{952812BE-C0B3-4FE3-8634-95C3C45A6AEA}" type="presOf" srcId="{179D77B4-3EF0-4BF3-B5FA-552FF0B0DC81}" destId="{5AB8B7F6-9548-4F52-862C-8684590C8D25}" srcOrd="1" destOrd="0" presId="urn:microsoft.com/office/officeart/2005/8/layout/list1"/>
    <dgm:cxn modelId="{7D535635-9D4C-48A3-8424-D4C7F5DDD725}" srcId="{11C1FBDA-E6D0-4EAA-9B20-6EE30DB27622}" destId="{6B1D58E6-4610-4CFA-B487-D754A0B493E0}" srcOrd="0" destOrd="0" parTransId="{3A058CAB-60A4-456F-BBCF-997F280815C7}" sibTransId="{EA5D06D2-DE37-43D7-8744-97636F7A7FBE}"/>
    <dgm:cxn modelId="{53BC3154-3B54-4D4F-BA44-03B667AC4BA4}" type="presOf" srcId="{179D77B4-3EF0-4BF3-B5FA-552FF0B0DC81}" destId="{AF00D6D3-3671-4490-9EAD-28E93C2E9984}" srcOrd="0" destOrd="0" presId="urn:microsoft.com/office/officeart/2005/8/layout/list1"/>
    <dgm:cxn modelId="{D3B3F987-859B-48C4-8590-75135108F3A0}" type="presOf" srcId="{6B1D58E6-4610-4CFA-B487-D754A0B493E0}" destId="{F2604288-F10E-4E68-B76B-14B4F777D7F5}" srcOrd="0" destOrd="0" presId="urn:microsoft.com/office/officeart/2005/8/layout/list1"/>
    <dgm:cxn modelId="{67F42DC3-0EF5-464D-9C4E-DBB50FC918A5}" type="presOf" srcId="{2D5C4F05-868C-4338-9627-3A92CFEB9E3B}" destId="{844199D7-0606-4867-96A8-DAF7C276D676}" srcOrd="0" destOrd="1" presId="urn:microsoft.com/office/officeart/2005/8/layout/list1"/>
    <dgm:cxn modelId="{653BB00A-9FEA-42EB-AD60-26F6FC325A89}" type="presParOf" srcId="{B013BDB3-8DBE-4A93-A0C3-944034ADD611}" destId="{81DAF460-46D4-482B-881C-669A2588071A}" srcOrd="0" destOrd="0" presId="urn:microsoft.com/office/officeart/2005/8/layout/list1"/>
    <dgm:cxn modelId="{FCB2EF87-B4CD-414F-A7A5-47B858028514}" type="presParOf" srcId="{81DAF460-46D4-482B-881C-669A2588071A}" destId="{F2604288-F10E-4E68-B76B-14B4F777D7F5}" srcOrd="0" destOrd="0" presId="urn:microsoft.com/office/officeart/2005/8/layout/list1"/>
    <dgm:cxn modelId="{A5686098-DE78-4485-BC25-D65D7883D67C}" type="presParOf" srcId="{81DAF460-46D4-482B-881C-669A2588071A}" destId="{93657F60-B727-4BDB-9306-64EC31F777B6}" srcOrd="1" destOrd="0" presId="urn:microsoft.com/office/officeart/2005/8/layout/list1"/>
    <dgm:cxn modelId="{3742F6DB-0135-4C75-B7F3-189B24757780}" type="presParOf" srcId="{B013BDB3-8DBE-4A93-A0C3-944034ADD611}" destId="{05A60643-B5E0-4900-B7C7-99255716AB5A}" srcOrd="1" destOrd="0" presId="urn:microsoft.com/office/officeart/2005/8/layout/list1"/>
    <dgm:cxn modelId="{756BD13D-4A6A-4244-B601-34C6AEBFC7B0}" type="presParOf" srcId="{B013BDB3-8DBE-4A93-A0C3-944034ADD611}" destId="{D9ED9625-1127-4139-A773-CD381EEBC6B4}" srcOrd="2" destOrd="0" presId="urn:microsoft.com/office/officeart/2005/8/layout/list1"/>
    <dgm:cxn modelId="{40590085-6012-4F2C-85D9-DCD5004FED2C}" type="presParOf" srcId="{B013BDB3-8DBE-4A93-A0C3-944034ADD611}" destId="{C847014D-7FF0-4874-BCDB-B5F52BC2E39A}" srcOrd="3" destOrd="0" presId="urn:microsoft.com/office/officeart/2005/8/layout/list1"/>
    <dgm:cxn modelId="{A52D0E4F-FDAB-48A5-80C4-65DCD6001776}" type="presParOf" srcId="{B013BDB3-8DBE-4A93-A0C3-944034ADD611}" destId="{18BE44BE-AB5E-4E7F-AAAD-72AC183509FC}" srcOrd="4" destOrd="0" presId="urn:microsoft.com/office/officeart/2005/8/layout/list1"/>
    <dgm:cxn modelId="{CEF39D65-AC1F-4CC8-8968-AF2A6492E2A1}" type="presParOf" srcId="{18BE44BE-AB5E-4E7F-AAAD-72AC183509FC}" destId="{AF00D6D3-3671-4490-9EAD-28E93C2E9984}" srcOrd="0" destOrd="0" presId="urn:microsoft.com/office/officeart/2005/8/layout/list1"/>
    <dgm:cxn modelId="{9315A6C9-2378-4605-8DFE-0EA449B76212}" type="presParOf" srcId="{18BE44BE-AB5E-4E7F-AAAD-72AC183509FC}" destId="{5AB8B7F6-9548-4F52-862C-8684590C8D25}" srcOrd="1" destOrd="0" presId="urn:microsoft.com/office/officeart/2005/8/layout/list1"/>
    <dgm:cxn modelId="{495BDD59-B653-4D09-B672-0A99B1CB886B}" type="presParOf" srcId="{B013BDB3-8DBE-4A93-A0C3-944034ADD611}" destId="{7CEFDD28-5F36-470A-912A-AE588CDA902A}" srcOrd="5" destOrd="0" presId="urn:microsoft.com/office/officeart/2005/8/layout/list1"/>
    <dgm:cxn modelId="{D69DEDD4-9885-4F7B-BC0F-4F7740A8E26B}" type="presParOf" srcId="{B013BDB3-8DBE-4A93-A0C3-944034ADD611}" destId="{844199D7-0606-4867-96A8-DAF7C276D67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73BDEB-25D9-4763-80C3-0B41D951F2D5}" type="doc">
      <dgm:prSet loTypeId="urn:diagrams.loki3.com/BracketList" loCatId="list" qsTypeId="urn:microsoft.com/office/officeart/2005/8/quickstyle/simple5" qsCatId="simple" csTypeId="urn:microsoft.com/office/officeart/2005/8/colors/accent3_2" csCatId="accent3" phldr="1"/>
      <dgm:spPr/>
      <dgm:t>
        <a:bodyPr/>
        <a:lstStyle/>
        <a:p>
          <a:endParaRPr lang="en-US"/>
        </a:p>
      </dgm:t>
    </dgm:pt>
    <dgm:pt modelId="{73D4538C-354C-44A8-94BC-88417632B462}">
      <dgm:prSet phldrT="[Text]" custT="1"/>
      <dgm:spPr/>
      <dgm:t>
        <a:bodyPr/>
        <a:lstStyle/>
        <a:p>
          <a:r>
            <a:rPr lang="en-US" sz="2400" dirty="0" smtClean="0"/>
            <a:t>IRS Returns</a:t>
          </a:r>
          <a:endParaRPr lang="en-US" sz="2400" dirty="0"/>
        </a:p>
      </dgm:t>
    </dgm:pt>
    <dgm:pt modelId="{E7C29F57-CD39-4A3D-8BCF-24EDAA20D9B9}" type="parTrans" cxnId="{C6368D15-3792-48C9-A683-DC35CFEFC03C}">
      <dgm:prSet/>
      <dgm:spPr/>
      <dgm:t>
        <a:bodyPr/>
        <a:lstStyle/>
        <a:p>
          <a:endParaRPr lang="en-US" sz="1800"/>
        </a:p>
      </dgm:t>
    </dgm:pt>
    <dgm:pt modelId="{3F9A9E44-E73B-49A7-8877-505B07C2291C}" type="sibTrans" cxnId="{C6368D15-3792-48C9-A683-DC35CFEFC03C}">
      <dgm:prSet/>
      <dgm:spPr/>
      <dgm:t>
        <a:bodyPr/>
        <a:lstStyle/>
        <a:p>
          <a:endParaRPr lang="en-US" sz="1800"/>
        </a:p>
      </dgm:t>
    </dgm:pt>
    <dgm:pt modelId="{6BBD930A-FC31-4ED0-8139-BEC18CB4D637}">
      <dgm:prSet phldrT="[Text]" custT="1"/>
      <dgm:spPr>
        <a:solidFill>
          <a:schemeClr val="accent5">
            <a:lumMod val="75000"/>
          </a:schemeClr>
        </a:solidFill>
      </dgm:spPr>
      <dgm:t>
        <a:bodyPr/>
        <a:lstStyle/>
        <a:p>
          <a:r>
            <a:rPr lang="en-US" sz="2400" b="1" dirty="0" smtClean="0"/>
            <a:t>Annual Deadline</a:t>
          </a:r>
          <a:r>
            <a:rPr lang="en-US" sz="2400" dirty="0" smtClean="0"/>
            <a:t>: Feb. 28                     (March 31, if filed electronically)</a:t>
          </a:r>
          <a:endParaRPr lang="en-US" sz="2400" dirty="0"/>
        </a:p>
      </dgm:t>
    </dgm:pt>
    <dgm:pt modelId="{1E5F9293-D86E-4DFA-A7B0-682D7554A5BC}" type="parTrans" cxnId="{6A8CD8F3-7414-42B4-89FD-C44B3F8994D0}">
      <dgm:prSet/>
      <dgm:spPr/>
      <dgm:t>
        <a:bodyPr/>
        <a:lstStyle/>
        <a:p>
          <a:endParaRPr lang="en-US" sz="1800"/>
        </a:p>
      </dgm:t>
    </dgm:pt>
    <dgm:pt modelId="{59874EF1-8F42-41DF-8C0E-7E85E851BBFA}" type="sibTrans" cxnId="{6A8CD8F3-7414-42B4-89FD-C44B3F8994D0}">
      <dgm:prSet/>
      <dgm:spPr/>
      <dgm:t>
        <a:bodyPr/>
        <a:lstStyle/>
        <a:p>
          <a:endParaRPr lang="en-US" sz="1800"/>
        </a:p>
      </dgm:t>
    </dgm:pt>
    <dgm:pt modelId="{204FDF6C-B438-4B67-BCAA-A80E901223AC}">
      <dgm:prSet phldrT="[Text]" custT="1"/>
      <dgm:spPr/>
      <dgm:t>
        <a:bodyPr/>
        <a:lstStyle/>
        <a:p>
          <a:r>
            <a:rPr lang="en-US" sz="2400" dirty="0" smtClean="0"/>
            <a:t>Individual Statements</a:t>
          </a:r>
          <a:endParaRPr lang="en-US" sz="2400" dirty="0"/>
        </a:p>
      </dgm:t>
    </dgm:pt>
    <dgm:pt modelId="{8B440D25-FB9C-4587-BAF4-AB87D1CFBF16}" type="parTrans" cxnId="{1435FF43-F2DE-41AA-8EF6-969B0E5F6A93}">
      <dgm:prSet/>
      <dgm:spPr/>
      <dgm:t>
        <a:bodyPr/>
        <a:lstStyle/>
        <a:p>
          <a:endParaRPr lang="en-US" sz="1800"/>
        </a:p>
      </dgm:t>
    </dgm:pt>
    <dgm:pt modelId="{04A27B70-5F15-4066-B7BC-9EB622BF0D7E}" type="sibTrans" cxnId="{1435FF43-F2DE-41AA-8EF6-969B0E5F6A93}">
      <dgm:prSet/>
      <dgm:spPr/>
      <dgm:t>
        <a:bodyPr/>
        <a:lstStyle/>
        <a:p>
          <a:endParaRPr lang="en-US" sz="1800"/>
        </a:p>
      </dgm:t>
    </dgm:pt>
    <dgm:pt modelId="{F54A4A5D-91D1-4161-8CC3-58CD6C50FBF6}">
      <dgm:prSet phldrT="[Text]" custT="1"/>
      <dgm:spPr>
        <a:solidFill>
          <a:schemeClr val="accent5">
            <a:lumMod val="75000"/>
          </a:schemeClr>
        </a:solidFill>
      </dgm:spPr>
      <dgm:t>
        <a:bodyPr/>
        <a:lstStyle/>
        <a:p>
          <a:r>
            <a:rPr lang="en-US" sz="2400" b="1" dirty="0" smtClean="0"/>
            <a:t>Annual Deadline</a:t>
          </a:r>
          <a:r>
            <a:rPr lang="en-US" sz="2400" dirty="0" smtClean="0"/>
            <a:t>: Jan. 31</a:t>
          </a:r>
          <a:endParaRPr lang="en-US" sz="2400" dirty="0"/>
        </a:p>
      </dgm:t>
    </dgm:pt>
    <dgm:pt modelId="{952547F9-2B27-453A-816A-3195118D6402}" type="parTrans" cxnId="{54AB3940-7D88-41A9-97D9-387194D7DB2A}">
      <dgm:prSet/>
      <dgm:spPr/>
      <dgm:t>
        <a:bodyPr/>
        <a:lstStyle/>
        <a:p>
          <a:endParaRPr lang="en-US" sz="1800"/>
        </a:p>
      </dgm:t>
    </dgm:pt>
    <dgm:pt modelId="{FED1D6A4-C304-4BED-A5A1-559D8A9A93C5}" type="sibTrans" cxnId="{54AB3940-7D88-41A9-97D9-387194D7DB2A}">
      <dgm:prSet/>
      <dgm:spPr/>
      <dgm:t>
        <a:bodyPr/>
        <a:lstStyle/>
        <a:p>
          <a:endParaRPr lang="en-US" sz="1800"/>
        </a:p>
      </dgm:t>
    </dgm:pt>
    <dgm:pt modelId="{06274FD8-EADE-40D5-A811-C0898F2C7AA8}">
      <dgm:prSet custT="1"/>
      <dgm:spPr>
        <a:solidFill>
          <a:schemeClr val="accent5">
            <a:lumMod val="75000"/>
          </a:schemeClr>
        </a:solidFill>
      </dgm:spPr>
      <dgm:t>
        <a:bodyPr/>
        <a:lstStyle/>
        <a:p>
          <a:r>
            <a:rPr lang="en-US" sz="2400" b="1" dirty="0" smtClean="0"/>
            <a:t>For 2015</a:t>
          </a:r>
          <a:r>
            <a:rPr lang="en-US" sz="2400" dirty="0" smtClean="0"/>
            <a:t>: </a:t>
          </a:r>
          <a:r>
            <a:rPr lang="en-US" sz="2400" b="1" dirty="0" smtClean="0">
              <a:solidFill>
                <a:schemeClr val="bg1"/>
              </a:solidFill>
            </a:rPr>
            <a:t>Feb. 29, 2016               </a:t>
          </a:r>
          <a:r>
            <a:rPr lang="en-US" sz="2400" dirty="0" smtClean="0">
              <a:solidFill>
                <a:schemeClr val="bg1"/>
              </a:solidFill>
            </a:rPr>
            <a:t>(</a:t>
          </a:r>
          <a:r>
            <a:rPr lang="en-US" sz="2400" b="1" dirty="0" smtClean="0">
              <a:solidFill>
                <a:schemeClr val="bg1"/>
              </a:solidFill>
            </a:rPr>
            <a:t>March 31</a:t>
          </a:r>
          <a:r>
            <a:rPr lang="en-US" sz="2400" dirty="0" smtClean="0">
              <a:solidFill>
                <a:schemeClr val="bg1"/>
              </a:solidFill>
            </a:rPr>
            <a:t>, </a:t>
          </a:r>
          <a:r>
            <a:rPr lang="en-US" sz="2400" dirty="0" smtClean="0"/>
            <a:t>if filed electronically)</a:t>
          </a:r>
          <a:endParaRPr lang="en-US" sz="2400" dirty="0"/>
        </a:p>
      </dgm:t>
    </dgm:pt>
    <dgm:pt modelId="{76538563-AECE-4838-9BE7-80C96E92395E}" type="parTrans" cxnId="{D3BC08E1-9240-4188-9E2F-5B2191CA6EA9}">
      <dgm:prSet/>
      <dgm:spPr/>
      <dgm:t>
        <a:bodyPr/>
        <a:lstStyle/>
        <a:p>
          <a:endParaRPr lang="en-US" sz="1800"/>
        </a:p>
      </dgm:t>
    </dgm:pt>
    <dgm:pt modelId="{C02FEB67-EC6C-419B-93AC-ED26750A1F0B}" type="sibTrans" cxnId="{D3BC08E1-9240-4188-9E2F-5B2191CA6EA9}">
      <dgm:prSet/>
      <dgm:spPr/>
      <dgm:t>
        <a:bodyPr/>
        <a:lstStyle/>
        <a:p>
          <a:endParaRPr lang="en-US" sz="1800"/>
        </a:p>
      </dgm:t>
    </dgm:pt>
    <dgm:pt modelId="{DF80E985-DAC3-4E95-9B4B-C47E99B8362A}">
      <dgm:prSet phldrT="[Text]" custT="1"/>
      <dgm:spPr>
        <a:solidFill>
          <a:schemeClr val="accent5">
            <a:lumMod val="75000"/>
          </a:schemeClr>
        </a:solidFill>
      </dgm:spPr>
      <dgm:t>
        <a:bodyPr/>
        <a:lstStyle/>
        <a:p>
          <a:r>
            <a:rPr lang="en-US" sz="2400" b="1" dirty="0" smtClean="0"/>
            <a:t>For 2015</a:t>
          </a:r>
          <a:r>
            <a:rPr lang="en-US" sz="2400" dirty="0" smtClean="0"/>
            <a:t>: </a:t>
          </a:r>
          <a:r>
            <a:rPr lang="en-US" sz="2400" b="1" dirty="0" smtClean="0">
              <a:solidFill>
                <a:schemeClr val="bg1"/>
              </a:solidFill>
            </a:rPr>
            <a:t>Feb. 1, 2016 </a:t>
          </a:r>
          <a:endParaRPr lang="en-US" sz="2400" b="1" dirty="0">
            <a:solidFill>
              <a:schemeClr val="bg1"/>
            </a:solidFill>
          </a:endParaRPr>
        </a:p>
      </dgm:t>
    </dgm:pt>
    <dgm:pt modelId="{98638280-3C3B-4842-83EA-7464B2E602E8}" type="parTrans" cxnId="{EAAA2F5A-982F-4255-81E5-3D914D4434C5}">
      <dgm:prSet/>
      <dgm:spPr/>
      <dgm:t>
        <a:bodyPr/>
        <a:lstStyle/>
        <a:p>
          <a:endParaRPr lang="en-US" sz="1800"/>
        </a:p>
      </dgm:t>
    </dgm:pt>
    <dgm:pt modelId="{86033331-0FC1-43B6-BB9F-6EBA992B9434}" type="sibTrans" cxnId="{EAAA2F5A-982F-4255-81E5-3D914D4434C5}">
      <dgm:prSet/>
      <dgm:spPr/>
      <dgm:t>
        <a:bodyPr/>
        <a:lstStyle/>
        <a:p>
          <a:endParaRPr lang="en-US" sz="1800"/>
        </a:p>
      </dgm:t>
    </dgm:pt>
    <dgm:pt modelId="{F33FE0EC-FA22-40E9-9712-620FB19C22C7}">
      <dgm:prSet phldrT="[Text]" custT="1"/>
      <dgm:spPr>
        <a:solidFill>
          <a:schemeClr val="accent5">
            <a:lumMod val="75000"/>
          </a:schemeClr>
        </a:solidFill>
      </dgm:spPr>
      <dgm:t>
        <a:bodyPr/>
        <a:lstStyle/>
        <a:p>
          <a:r>
            <a:rPr lang="en-US" sz="2400" dirty="0" smtClean="0"/>
            <a:t>May be furnished electronically if requirements are met</a:t>
          </a:r>
          <a:endParaRPr lang="en-US" sz="2400" dirty="0"/>
        </a:p>
      </dgm:t>
    </dgm:pt>
    <dgm:pt modelId="{5BFC795B-95F9-42A0-9299-182976B5FFEA}" type="parTrans" cxnId="{86ACC2A3-9492-4F0A-9712-E7287B23DD0F}">
      <dgm:prSet/>
      <dgm:spPr/>
      <dgm:t>
        <a:bodyPr/>
        <a:lstStyle/>
        <a:p>
          <a:endParaRPr lang="en-US" sz="1800"/>
        </a:p>
      </dgm:t>
    </dgm:pt>
    <dgm:pt modelId="{3FD6173B-5087-4873-BCEC-D76BF6F82849}" type="sibTrans" cxnId="{86ACC2A3-9492-4F0A-9712-E7287B23DD0F}">
      <dgm:prSet/>
      <dgm:spPr/>
      <dgm:t>
        <a:bodyPr/>
        <a:lstStyle/>
        <a:p>
          <a:endParaRPr lang="en-US" sz="1800"/>
        </a:p>
      </dgm:t>
    </dgm:pt>
    <dgm:pt modelId="{127928B0-07B6-4D02-AF73-E7F6B57CA0C3}" type="pres">
      <dgm:prSet presAssocID="{9373BDEB-25D9-4763-80C3-0B41D951F2D5}" presName="Name0" presStyleCnt="0">
        <dgm:presLayoutVars>
          <dgm:dir/>
          <dgm:animLvl val="lvl"/>
          <dgm:resizeHandles val="exact"/>
        </dgm:presLayoutVars>
      </dgm:prSet>
      <dgm:spPr/>
      <dgm:t>
        <a:bodyPr/>
        <a:lstStyle/>
        <a:p>
          <a:endParaRPr lang="en-US"/>
        </a:p>
      </dgm:t>
    </dgm:pt>
    <dgm:pt modelId="{95719B10-E15C-4695-9C1B-040E805F378F}" type="pres">
      <dgm:prSet presAssocID="{73D4538C-354C-44A8-94BC-88417632B462}" presName="linNode" presStyleCnt="0"/>
      <dgm:spPr/>
      <dgm:t>
        <a:bodyPr/>
        <a:lstStyle/>
        <a:p>
          <a:endParaRPr lang="en-US"/>
        </a:p>
      </dgm:t>
    </dgm:pt>
    <dgm:pt modelId="{49CADE7D-E547-4B43-9AB0-24DD1BD0FB3C}" type="pres">
      <dgm:prSet presAssocID="{73D4538C-354C-44A8-94BC-88417632B462}" presName="parTx" presStyleLbl="revTx" presStyleIdx="0" presStyleCnt="2" custScaleX="92957">
        <dgm:presLayoutVars>
          <dgm:chMax val="1"/>
          <dgm:bulletEnabled val="1"/>
        </dgm:presLayoutVars>
      </dgm:prSet>
      <dgm:spPr/>
      <dgm:t>
        <a:bodyPr/>
        <a:lstStyle/>
        <a:p>
          <a:endParaRPr lang="en-US"/>
        </a:p>
      </dgm:t>
    </dgm:pt>
    <dgm:pt modelId="{DCA85DD6-728C-4476-993F-C703A42132FD}" type="pres">
      <dgm:prSet presAssocID="{73D4538C-354C-44A8-94BC-88417632B462}" presName="bracket" presStyleLbl="parChTrans1D1" presStyleIdx="0" presStyleCnt="2" custScaleX="147161"/>
      <dgm:spPr>
        <a:noFill/>
        <a:ln>
          <a:solidFill>
            <a:schemeClr val="accent5">
              <a:lumMod val="75000"/>
            </a:schemeClr>
          </a:solidFill>
        </a:ln>
      </dgm:spPr>
      <dgm:t>
        <a:bodyPr/>
        <a:lstStyle/>
        <a:p>
          <a:endParaRPr lang="en-US"/>
        </a:p>
      </dgm:t>
    </dgm:pt>
    <dgm:pt modelId="{DEDB20BB-9F7D-436E-8F11-22560DA5CDF7}" type="pres">
      <dgm:prSet presAssocID="{73D4538C-354C-44A8-94BC-88417632B462}" presName="spH" presStyleCnt="0"/>
      <dgm:spPr/>
      <dgm:t>
        <a:bodyPr/>
        <a:lstStyle/>
        <a:p>
          <a:endParaRPr lang="en-US"/>
        </a:p>
      </dgm:t>
    </dgm:pt>
    <dgm:pt modelId="{05147FE3-5565-468C-8C8E-BD4902840310}" type="pres">
      <dgm:prSet presAssocID="{73D4538C-354C-44A8-94BC-88417632B462}" presName="desTx" presStyleLbl="node1" presStyleIdx="0" presStyleCnt="2" custScaleX="98245" custLinFactNeighborX="32408" custLinFactNeighborY="-276">
        <dgm:presLayoutVars>
          <dgm:bulletEnabled val="1"/>
        </dgm:presLayoutVars>
      </dgm:prSet>
      <dgm:spPr/>
      <dgm:t>
        <a:bodyPr/>
        <a:lstStyle/>
        <a:p>
          <a:endParaRPr lang="en-US"/>
        </a:p>
      </dgm:t>
    </dgm:pt>
    <dgm:pt modelId="{3FBF1DC1-E96B-4204-AA93-B93CC82FBB84}" type="pres">
      <dgm:prSet presAssocID="{3F9A9E44-E73B-49A7-8877-505B07C2291C}" presName="spV" presStyleCnt="0"/>
      <dgm:spPr/>
      <dgm:t>
        <a:bodyPr/>
        <a:lstStyle/>
        <a:p>
          <a:endParaRPr lang="en-US"/>
        </a:p>
      </dgm:t>
    </dgm:pt>
    <dgm:pt modelId="{428E8F9A-1E0D-4BC4-ABB7-6B43C3473FC3}" type="pres">
      <dgm:prSet presAssocID="{204FDF6C-B438-4B67-BCAA-A80E901223AC}" presName="linNode" presStyleCnt="0"/>
      <dgm:spPr/>
      <dgm:t>
        <a:bodyPr/>
        <a:lstStyle/>
        <a:p>
          <a:endParaRPr lang="en-US"/>
        </a:p>
      </dgm:t>
    </dgm:pt>
    <dgm:pt modelId="{40BFC9BE-28AC-4BD6-B187-CB212AD6EADD}" type="pres">
      <dgm:prSet presAssocID="{204FDF6C-B438-4B67-BCAA-A80E901223AC}" presName="parTx" presStyleLbl="revTx" presStyleIdx="1" presStyleCnt="2" custScaleX="92957">
        <dgm:presLayoutVars>
          <dgm:chMax val="1"/>
          <dgm:bulletEnabled val="1"/>
        </dgm:presLayoutVars>
      </dgm:prSet>
      <dgm:spPr/>
      <dgm:t>
        <a:bodyPr/>
        <a:lstStyle/>
        <a:p>
          <a:endParaRPr lang="en-US"/>
        </a:p>
      </dgm:t>
    </dgm:pt>
    <dgm:pt modelId="{0BBE43A1-0DCD-4187-9E4F-5694F39CC000}" type="pres">
      <dgm:prSet presAssocID="{204FDF6C-B438-4B67-BCAA-A80E901223AC}" presName="bracket" presStyleLbl="parChTrans1D1" presStyleIdx="1" presStyleCnt="2" custScaleX="147161"/>
      <dgm:spPr>
        <a:noFill/>
        <a:ln>
          <a:solidFill>
            <a:schemeClr val="accent5">
              <a:lumMod val="75000"/>
            </a:schemeClr>
          </a:solidFill>
        </a:ln>
      </dgm:spPr>
      <dgm:t>
        <a:bodyPr/>
        <a:lstStyle/>
        <a:p>
          <a:endParaRPr lang="en-US"/>
        </a:p>
      </dgm:t>
    </dgm:pt>
    <dgm:pt modelId="{5C1EA421-2D94-4CC9-A3A6-2EC9B2C831CA}" type="pres">
      <dgm:prSet presAssocID="{204FDF6C-B438-4B67-BCAA-A80E901223AC}" presName="spH" presStyleCnt="0"/>
      <dgm:spPr/>
      <dgm:t>
        <a:bodyPr/>
        <a:lstStyle/>
        <a:p>
          <a:endParaRPr lang="en-US"/>
        </a:p>
      </dgm:t>
    </dgm:pt>
    <dgm:pt modelId="{E8D10A22-ADEA-4BE9-B154-A074DAAC9826}" type="pres">
      <dgm:prSet presAssocID="{204FDF6C-B438-4B67-BCAA-A80E901223AC}" presName="desTx" presStyleLbl="node1" presStyleIdx="1" presStyleCnt="2" custScaleX="98245">
        <dgm:presLayoutVars>
          <dgm:bulletEnabled val="1"/>
        </dgm:presLayoutVars>
      </dgm:prSet>
      <dgm:spPr/>
      <dgm:t>
        <a:bodyPr/>
        <a:lstStyle/>
        <a:p>
          <a:endParaRPr lang="en-US"/>
        </a:p>
      </dgm:t>
    </dgm:pt>
  </dgm:ptLst>
  <dgm:cxnLst>
    <dgm:cxn modelId="{CBC2BF52-F4A9-47F2-9B7B-903DC09E5896}" type="presOf" srcId="{9373BDEB-25D9-4763-80C3-0B41D951F2D5}" destId="{127928B0-07B6-4D02-AF73-E7F6B57CA0C3}" srcOrd="0" destOrd="0" presId="urn:diagrams.loki3.com/BracketList"/>
    <dgm:cxn modelId="{C6368D15-3792-48C9-A683-DC35CFEFC03C}" srcId="{9373BDEB-25D9-4763-80C3-0B41D951F2D5}" destId="{73D4538C-354C-44A8-94BC-88417632B462}" srcOrd="0" destOrd="0" parTransId="{E7C29F57-CD39-4A3D-8BCF-24EDAA20D9B9}" sibTransId="{3F9A9E44-E73B-49A7-8877-505B07C2291C}"/>
    <dgm:cxn modelId="{C422728B-E8A5-4A25-81AD-96C0B3EA3F39}" type="presOf" srcId="{06274FD8-EADE-40D5-A811-C0898F2C7AA8}" destId="{05147FE3-5565-468C-8C8E-BD4902840310}" srcOrd="0" destOrd="1" presId="urn:diagrams.loki3.com/BracketList"/>
    <dgm:cxn modelId="{6C889EED-CE02-46C0-91A6-5C96AE95560A}" type="presOf" srcId="{DF80E985-DAC3-4E95-9B4B-C47E99B8362A}" destId="{E8D10A22-ADEA-4BE9-B154-A074DAAC9826}" srcOrd="0" destOrd="1" presId="urn:diagrams.loki3.com/BracketList"/>
    <dgm:cxn modelId="{208E5E28-E686-467C-BE8B-B3B761CD7E30}" type="presOf" srcId="{204FDF6C-B438-4B67-BCAA-A80E901223AC}" destId="{40BFC9BE-28AC-4BD6-B187-CB212AD6EADD}" srcOrd="0" destOrd="0" presId="urn:diagrams.loki3.com/BracketList"/>
    <dgm:cxn modelId="{54AB3940-7D88-41A9-97D9-387194D7DB2A}" srcId="{204FDF6C-B438-4B67-BCAA-A80E901223AC}" destId="{F54A4A5D-91D1-4161-8CC3-58CD6C50FBF6}" srcOrd="0" destOrd="0" parTransId="{952547F9-2B27-453A-816A-3195118D6402}" sibTransId="{FED1D6A4-C304-4BED-A5A1-559D8A9A93C5}"/>
    <dgm:cxn modelId="{C5587354-493F-4FBD-BD1D-6826B5AF1BB6}" type="presOf" srcId="{6BBD930A-FC31-4ED0-8139-BEC18CB4D637}" destId="{05147FE3-5565-468C-8C8E-BD4902840310}" srcOrd="0" destOrd="0" presId="urn:diagrams.loki3.com/BracketList"/>
    <dgm:cxn modelId="{2AFA0352-F793-4110-956A-ADD9B42A942E}" type="presOf" srcId="{F54A4A5D-91D1-4161-8CC3-58CD6C50FBF6}" destId="{E8D10A22-ADEA-4BE9-B154-A074DAAC9826}" srcOrd="0" destOrd="0" presId="urn:diagrams.loki3.com/BracketList"/>
    <dgm:cxn modelId="{1435FF43-F2DE-41AA-8EF6-969B0E5F6A93}" srcId="{9373BDEB-25D9-4763-80C3-0B41D951F2D5}" destId="{204FDF6C-B438-4B67-BCAA-A80E901223AC}" srcOrd="1" destOrd="0" parTransId="{8B440D25-FB9C-4587-BAF4-AB87D1CFBF16}" sibTransId="{04A27B70-5F15-4066-B7BC-9EB622BF0D7E}"/>
    <dgm:cxn modelId="{86ACC2A3-9492-4F0A-9712-E7287B23DD0F}" srcId="{204FDF6C-B438-4B67-BCAA-A80E901223AC}" destId="{F33FE0EC-FA22-40E9-9712-620FB19C22C7}" srcOrd="2" destOrd="0" parTransId="{5BFC795B-95F9-42A0-9299-182976B5FFEA}" sibTransId="{3FD6173B-5087-4873-BCEC-D76BF6F82849}"/>
    <dgm:cxn modelId="{095B6D58-30AC-49D5-A09C-1FBB68A2135F}" type="presOf" srcId="{F33FE0EC-FA22-40E9-9712-620FB19C22C7}" destId="{E8D10A22-ADEA-4BE9-B154-A074DAAC9826}" srcOrd="0" destOrd="2" presId="urn:diagrams.loki3.com/BracketList"/>
    <dgm:cxn modelId="{BE0F6CBE-A6B5-4621-8965-C8D7473354D4}" type="presOf" srcId="{73D4538C-354C-44A8-94BC-88417632B462}" destId="{49CADE7D-E547-4B43-9AB0-24DD1BD0FB3C}" srcOrd="0" destOrd="0" presId="urn:diagrams.loki3.com/BracketList"/>
    <dgm:cxn modelId="{EAAA2F5A-982F-4255-81E5-3D914D4434C5}" srcId="{204FDF6C-B438-4B67-BCAA-A80E901223AC}" destId="{DF80E985-DAC3-4E95-9B4B-C47E99B8362A}" srcOrd="1" destOrd="0" parTransId="{98638280-3C3B-4842-83EA-7464B2E602E8}" sibTransId="{86033331-0FC1-43B6-BB9F-6EBA992B9434}"/>
    <dgm:cxn modelId="{6A8CD8F3-7414-42B4-89FD-C44B3F8994D0}" srcId="{73D4538C-354C-44A8-94BC-88417632B462}" destId="{6BBD930A-FC31-4ED0-8139-BEC18CB4D637}" srcOrd="0" destOrd="0" parTransId="{1E5F9293-D86E-4DFA-A7B0-682D7554A5BC}" sibTransId="{59874EF1-8F42-41DF-8C0E-7E85E851BBFA}"/>
    <dgm:cxn modelId="{D3BC08E1-9240-4188-9E2F-5B2191CA6EA9}" srcId="{73D4538C-354C-44A8-94BC-88417632B462}" destId="{06274FD8-EADE-40D5-A811-C0898F2C7AA8}" srcOrd="1" destOrd="0" parTransId="{76538563-AECE-4838-9BE7-80C96E92395E}" sibTransId="{C02FEB67-EC6C-419B-93AC-ED26750A1F0B}"/>
    <dgm:cxn modelId="{55074F25-FFAF-4E82-B582-F648338AC905}" type="presParOf" srcId="{127928B0-07B6-4D02-AF73-E7F6B57CA0C3}" destId="{95719B10-E15C-4695-9C1B-040E805F378F}" srcOrd="0" destOrd="0" presId="urn:diagrams.loki3.com/BracketList"/>
    <dgm:cxn modelId="{9D104753-FD2C-4FF3-BB53-DA81F7E38D55}" type="presParOf" srcId="{95719B10-E15C-4695-9C1B-040E805F378F}" destId="{49CADE7D-E547-4B43-9AB0-24DD1BD0FB3C}" srcOrd="0" destOrd="0" presId="urn:diagrams.loki3.com/BracketList"/>
    <dgm:cxn modelId="{66943507-FE2D-4170-AE35-72928CB592A3}" type="presParOf" srcId="{95719B10-E15C-4695-9C1B-040E805F378F}" destId="{DCA85DD6-728C-4476-993F-C703A42132FD}" srcOrd="1" destOrd="0" presId="urn:diagrams.loki3.com/BracketList"/>
    <dgm:cxn modelId="{B4677C8C-15E9-4899-BB1B-6689E136356B}" type="presParOf" srcId="{95719B10-E15C-4695-9C1B-040E805F378F}" destId="{DEDB20BB-9F7D-436E-8F11-22560DA5CDF7}" srcOrd="2" destOrd="0" presId="urn:diagrams.loki3.com/BracketList"/>
    <dgm:cxn modelId="{09BB975F-2316-4265-A31D-101B1D2E344D}" type="presParOf" srcId="{95719B10-E15C-4695-9C1B-040E805F378F}" destId="{05147FE3-5565-468C-8C8E-BD4902840310}" srcOrd="3" destOrd="0" presId="urn:diagrams.loki3.com/BracketList"/>
    <dgm:cxn modelId="{F7FDACEC-C7CD-47E0-A632-D0F155F9DA48}" type="presParOf" srcId="{127928B0-07B6-4D02-AF73-E7F6B57CA0C3}" destId="{3FBF1DC1-E96B-4204-AA93-B93CC82FBB84}" srcOrd="1" destOrd="0" presId="urn:diagrams.loki3.com/BracketList"/>
    <dgm:cxn modelId="{9C51C29C-B041-4CCD-BF39-EEFDEB7971D6}" type="presParOf" srcId="{127928B0-07B6-4D02-AF73-E7F6B57CA0C3}" destId="{428E8F9A-1E0D-4BC4-ABB7-6B43C3473FC3}" srcOrd="2" destOrd="0" presId="urn:diagrams.loki3.com/BracketList"/>
    <dgm:cxn modelId="{6FEBCD0E-536F-4602-A8C9-61B531622DEB}" type="presParOf" srcId="{428E8F9A-1E0D-4BC4-ABB7-6B43C3473FC3}" destId="{40BFC9BE-28AC-4BD6-B187-CB212AD6EADD}" srcOrd="0" destOrd="0" presId="urn:diagrams.loki3.com/BracketList"/>
    <dgm:cxn modelId="{CFDE48E0-66DE-4F22-8C90-A5D4C0CB389D}" type="presParOf" srcId="{428E8F9A-1E0D-4BC4-ABB7-6B43C3473FC3}" destId="{0BBE43A1-0DCD-4187-9E4F-5694F39CC000}" srcOrd="1" destOrd="0" presId="urn:diagrams.loki3.com/BracketList"/>
    <dgm:cxn modelId="{5A000A64-DA09-4A04-92C5-FC3C75276D8D}" type="presParOf" srcId="{428E8F9A-1E0D-4BC4-ABB7-6B43C3473FC3}" destId="{5C1EA421-2D94-4CC9-A3A6-2EC9B2C831CA}" srcOrd="2" destOrd="0" presId="urn:diagrams.loki3.com/BracketList"/>
    <dgm:cxn modelId="{B0A438D4-47BE-4108-93B0-3B925AE53198}" type="presParOf" srcId="{428E8F9A-1E0D-4BC4-ABB7-6B43C3473FC3}" destId="{E8D10A22-ADEA-4BE9-B154-A074DAAC9826}"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B0FD81-E35F-4DB9-8817-D088BEEF1A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A63EE7A-6107-44C6-9BEB-FBAC7095420C}">
      <dgm:prSet phldrT="[Text]" custT="1"/>
      <dgm:spPr/>
      <dgm:t>
        <a:bodyPr/>
        <a:lstStyle/>
        <a:p>
          <a:r>
            <a:rPr lang="en-US" sz="2800" b="1" dirty="0" smtClean="0"/>
            <a:t>Rules effective for 2015 coverage </a:t>
          </a:r>
          <a:endParaRPr lang="en-US" sz="2800" b="1" dirty="0"/>
        </a:p>
      </dgm:t>
    </dgm:pt>
    <dgm:pt modelId="{A246A271-05A1-4B0D-AC2D-00A3FE7A99D7}" type="parTrans" cxnId="{E687C9CF-B37D-4AB6-821C-0D50CE7B28FE}">
      <dgm:prSet/>
      <dgm:spPr/>
      <dgm:t>
        <a:bodyPr/>
        <a:lstStyle/>
        <a:p>
          <a:endParaRPr lang="en-US"/>
        </a:p>
      </dgm:t>
    </dgm:pt>
    <dgm:pt modelId="{D2D71031-67A9-417F-A04D-DC3B890FB93A}" type="sibTrans" cxnId="{E687C9CF-B37D-4AB6-821C-0D50CE7B28FE}">
      <dgm:prSet/>
      <dgm:spPr/>
      <dgm:t>
        <a:bodyPr/>
        <a:lstStyle/>
        <a:p>
          <a:endParaRPr lang="en-US"/>
        </a:p>
      </dgm:t>
    </dgm:pt>
    <dgm:pt modelId="{4EFB1F22-1D2D-4B6F-A1B1-3FA7A950AF6B}">
      <dgm:prSet/>
      <dgm:spPr/>
      <dgm:t>
        <a:bodyPr/>
        <a:lstStyle/>
        <a:p>
          <a:r>
            <a:rPr lang="en-US" smtClean="0"/>
            <a:t>2015 coverage information will be reported in 2016</a:t>
          </a:r>
          <a:endParaRPr lang="en-US" dirty="0" smtClean="0"/>
        </a:p>
      </dgm:t>
    </dgm:pt>
    <dgm:pt modelId="{DDC6C3E5-B30E-48A3-8FA0-5AEDD81F1B5B}" type="parTrans" cxnId="{4479494D-786D-492A-9861-1F15EFC705C6}">
      <dgm:prSet/>
      <dgm:spPr/>
      <dgm:t>
        <a:bodyPr/>
        <a:lstStyle/>
        <a:p>
          <a:endParaRPr lang="en-US"/>
        </a:p>
      </dgm:t>
    </dgm:pt>
    <dgm:pt modelId="{F4BE36F1-E59C-41C7-82DE-501F674004A1}" type="sibTrans" cxnId="{4479494D-786D-492A-9861-1F15EFC705C6}">
      <dgm:prSet/>
      <dgm:spPr/>
      <dgm:t>
        <a:bodyPr/>
        <a:lstStyle/>
        <a:p>
          <a:endParaRPr lang="en-US"/>
        </a:p>
      </dgm:t>
    </dgm:pt>
    <dgm:pt modelId="{88A6EF1D-9F7E-472F-935F-CF0F40600CC3}">
      <dgm:prSet/>
      <dgm:spPr/>
      <dgm:t>
        <a:bodyPr/>
        <a:lstStyle/>
        <a:p>
          <a:r>
            <a:rPr lang="en-US" smtClean="0"/>
            <a:t>Employers must collect information during 2015</a:t>
          </a:r>
          <a:endParaRPr lang="en-US" dirty="0"/>
        </a:p>
      </dgm:t>
    </dgm:pt>
    <dgm:pt modelId="{18AB23BB-1D0B-40CB-BDF9-3D1AACC29719}" type="parTrans" cxnId="{EA80EDC3-B81B-466C-B56D-63AA8C613B9F}">
      <dgm:prSet/>
      <dgm:spPr/>
      <dgm:t>
        <a:bodyPr/>
        <a:lstStyle/>
        <a:p>
          <a:endParaRPr lang="en-US"/>
        </a:p>
      </dgm:t>
    </dgm:pt>
    <dgm:pt modelId="{CA989E30-1C2D-472E-8AC2-95DFA8D1FA28}" type="sibTrans" cxnId="{EA80EDC3-B81B-466C-B56D-63AA8C613B9F}">
      <dgm:prSet/>
      <dgm:spPr/>
      <dgm:t>
        <a:bodyPr/>
        <a:lstStyle/>
        <a:p>
          <a:endParaRPr lang="en-US"/>
        </a:p>
      </dgm:t>
    </dgm:pt>
    <dgm:pt modelId="{B00BD56A-1DC3-4BFE-8025-FCF2E3C1FA8E}" type="pres">
      <dgm:prSet presAssocID="{98B0FD81-E35F-4DB9-8817-D088BEEF1AB7}" presName="linear" presStyleCnt="0">
        <dgm:presLayoutVars>
          <dgm:dir/>
          <dgm:animLvl val="lvl"/>
          <dgm:resizeHandles val="exact"/>
        </dgm:presLayoutVars>
      </dgm:prSet>
      <dgm:spPr/>
      <dgm:t>
        <a:bodyPr/>
        <a:lstStyle/>
        <a:p>
          <a:endParaRPr lang="en-US"/>
        </a:p>
      </dgm:t>
    </dgm:pt>
    <dgm:pt modelId="{D95C5D17-AAE5-48D1-891A-95ADFD38004E}" type="pres">
      <dgm:prSet presAssocID="{CA63EE7A-6107-44C6-9BEB-FBAC7095420C}" presName="parentLin" presStyleCnt="0"/>
      <dgm:spPr/>
    </dgm:pt>
    <dgm:pt modelId="{D4D33B1E-9BAE-41C1-833B-C4DB0BF02E70}" type="pres">
      <dgm:prSet presAssocID="{CA63EE7A-6107-44C6-9BEB-FBAC7095420C}" presName="parentLeftMargin" presStyleLbl="node1" presStyleIdx="0" presStyleCnt="1"/>
      <dgm:spPr/>
      <dgm:t>
        <a:bodyPr/>
        <a:lstStyle/>
        <a:p>
          <a:endParaRPr lang="en-US"/>
        </a:p>
      </dgm:t>
    </dgm:pt>
    <dgm:pt modelId="{6C9B7780-60D1-42E3-A46B-900ED665B8C6}" type="pres">
      <dgm:prSet presAssocID="{CA63EE7A-6107-44C6-9BEB-FBAC7095420C}" presName="parentText" presStyleLbl="node1" presStyleIdx="0" presStyleCnt="1" custScaleX="107873">
        <dgm:presLayoutVars>
          <dgm:chMax val="0"/>
          <dgm:bulletEnabled val="1"/>
        </dgm:presLayoutVars>
      </dgm:prSet>
      <dgm:spPr/>
      <dgm:t>
        <a:bodyPr/>
        <a:lstStyle/>
        <a:p>
          <a:endParaRPr lang="en-US"/>
        </a:p>
      </dgm:t>
    </dgm:pt>
    <dgm:pt modelId="{9791C877-ED11-4804-ACF4-F795F6710DB8}" type="pres">
      <dgm:prSet presAssocID="{CA63EE7A-6107-44C6-9BEB-FBAC7095420C}" presName="negativeSpace" presStyleCnt="0"/>
      <dgm:spPr/>
    </dgm:pt>
    <dgm:pt modelId="{8CEE21F6-F25F-4B8A-A107-63CB4E0E863E}" type="pres">
      <dgm:prSet presAssocID="{CA63EE7A-6107-44C6-9BEB-FBAC7095420C}" presName="childText" presStyleLbl="conFgAcc1" presStyleIdx="0" presStyleCnt="1">
        <dgm:presLayoutVars>
          <dgm:bulletEnabled val="1"/>
        </dgm:presLayoutVars>
      </dgm:prSet>
      <dgm:spPr/>
      <dgm:t>
        <a:bodyPr/>
        <a:lstStyle/>
        <a:p>
          <a:endParaRPr lang="en-US"/>
        </a:p>
      </dgm:t>
    </dgm:pt>
  </dgm:ptLst>
  <dgm:cxnLst>
    <dgm:cxn modelId="{F26C3A7B-6B7E-4B53-B39B-AAF953C5C3B7}" type="presOf" srcId="{CA63EE7A-6107-44C6-9BEB-FBAC7095420C}" destId="{6C9B7780-60D1-42E3-A46B-900ED665B8C6}" srcOrd="1" destOrd="0" presId="urn:microsoft.com/office/officeart/2005/8/layout/list1"/>
    <dgm:cxn modelId="{4479494D-786D-492A-9861-1F15EFC705C6}" srcId="{CA63EE7A-6107-44C6-9BEB-FBAC7095420C}" destId="{4EFB1F22-1D2D-4B6F-A1B1-3FA7A950AF6B}" srcOrd="0" destOrd="0" parTransId="{DDC6C3E5-B30E-48A3-8FA0-5AEDD81F1B5B}" sibTransId="{F4BE36F1-E59C-41C7-82DE-501F674004A1}"/>
    <dgm:cxn modelId="{F79F5A2D-CBF2-49C9-824E-3B6220B4059C}" type="presOf" srcId="{CA63EE7A-6107-44C6-9BEB-FBAC7095420C}" destId="{D4D33B1E-9BAE-41C1-833B-C4DB0BF02E70}" srcOrd="0" destOrd="0" presId="urn:microsoft.com/office/officeart/2005/8/layout/list1"/>
    <dgm:cxn modelId="{E687C9CF-B37D-4AB6-821C-0D50CE7B28FE}" srcId="{98B0FD81-E35F-4DB9-8817-D088BEEF1AB7}" destId="{CA63EE7A-6107-44C6-9BEB-FBAC7095420C}" srcOrd="0" destOrd="0" parTransId="{A246A271-05A1-4B0D-AC2D-00A3FE7A99D7}" sibTransId="{D2D71031-67A9-417F-A04D-DC3B890FB93A}"/>
    <dgm:cxn modelId="{7681EC69-968E-4C2A-BC38-6848147C9DDB}" type="presOf" srcId="{98B0FD81-E35F-4DB9-8817-D088BEEF1AB7}" destId="{B00BD56A-1DC3-4BFE-8025-FCF2E3C1FA8E}" srcOrd="0" destOrd="0" presId="urn:microsoft.com/office/officeart/2005/8/layout/list1"/>
    <dgm:cxn modelId="{6FC12248-9092-4F61-9158-4C58058BC229}" type="presOf" srcId="{4EFB1F22-1D2D-4B6F-A1B1-3FA7A950AF6B}" destId="{8CEE21F6-F25F-4B8A-A107-63CB4E0E863E}" srcOrd="0" destOrd="0" presId="urn:microsoft.com/office/officeart/2005/8/layout/list1"/>
    <dgm:cxn modelId="{EA80EDC3-B81B-466C-B56D-63AA8C613B9F}" srcId="{CA63EE7A-6107-44C6-9BEB-FBAC7095420C}" destId="{88A6EF1D-9F7E-472F-935F-CF0F40600CC3}" srcOrd="1" destOrd="0" parTransId="{18AB23BB-1D0B-40CB-BDF9-3D1AACC29719}" sibTransId="{CA989E30-1C2D-472E-8AC2-95DFA8D1FA28}"/>
    <dgm:cxn modelId="{460435D0-284A-4C8F-8BA5-5DA41B192255}" type="presOf" srcId="{88A6EF1D-9F7E-472F-935F-CF0F40600CC3}" destId="{8CEE21F6-F25F-4B8A-A107-63CB4E0E863E}" srcOrd="0" destOrd="1" presId="urn:microsoft.com/office/officeart/2005/8/layout/list1"/>
    <dgm:cxn modelId="{0A63799C-787A-479D-9053-5583849FD0A5}" type="presParOf" srcId="{B00BD56A-1DC3-4BFE-8025-FCF2E3C1FA8E}" destId="{D95C5D17-AAE5-48D1-891A-95ADFD38004E}" srcOrd="0" destOrd="0" presId="urn:microsoft.com/office/officeart/2005/8/layout/list1"/>
    <dgm:cxn modelId="{0AD3E23A-5021-4725-BE8E-B9E7B194C182}" type="presParOf" srcId="{D95C5D17-AAE5-48D1-891A-95ADFD38004E}" destId="{D4D33B1E-9BAE-41C1-833B-C4DB0BF02E70}" srcOrd="0" destOrd="0" presId="urn:microsoft.com/office/officeart/2005/8/layout/list1"/>
    <dgm:cxn modelId="{094B0489-C157-4349-AEA4-EA0813152C41}" type="presParOf" srcId="{D95C5D17-AAE5-48D1-891A-95ADFD38004E}" destId="{6C9B7780-60D1-42E3-A46B-900ED665B8C6}" srcOrd="1" destOrd="0" presId="urn:microsoft.com/office/officeart/2005/8/layout/list1"/>
    <dgm:cxn modelId="{28DFA81B-8AB8-4B15-873B-EFDBD9B7D5BB}" type="presParOf" srcId="{B00BD56A-1DC3-4BFE-8025-FCF2E3C1FA8E}" destId="{9791C877-ED11-4804-ACF4-F795F6710DB8}" srcOrd="1" destOrd="0" presId="urn:microsoft.com/office/officeart/2005/8/layout/list1"/>
    <dgm:cxn modelId="{0FE3011A-D2A4-4580-AA62-8AB5A28EAA7E}" type="presParOf" srcId="{B00BD56A-1DC3-4BFE-8025-FCF2E3C1FA8E}" destId="{8CEE21F6-F25F-4B8A-A107-63CB4E0E863E}"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F20B7C-A569-4823-A6A1-71FF457DE9C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26E2931-196D-4C33-9BAF-5D9C06E759F9}">
      <dgm:prSet phldrT="[Text]"/>
      <dgm:spPr/>
      <dgm:t>
        <a:bodyPr/>
        <a:lstStyle/>
        <a:p>
          <a:r>
            <a:rPr lang="en-US" dirty="0" smtClean="0"/>
            <a:t>IRS Returns</a:t>
          </a:r>
          <a:endParaRPr lang="en-US" dirty="0"/>
        </a:p>
      </dgm:t>
    </dgm:pt>
    <dgm:pt modelId="{A33BFFEB-6BC1-4432-9645-C26525DB1271}" type="parTrans" cxnId="{E0C4E724-AA74-42EC-BB68-856973FEE9F4}">
      <dgm:prSet/>
      <dgm:spPr/>
      <dgm:t>
        <a:bodyPr/>
        <a:lstStyle/>
        <a:p>
          <a:endParaRPr lang="en-US"/>
        </a:p>
      </dgm:t>
    </dgm:pt>
    <dgm:pt modelId="{DA580CA6-0C39-4B26-B3BF-5390FA4B8918}" type="sibTrans" cxnId="{E0C4E724-AA74-42EC-BB68-856973FEE9F4}">
      <dgm:prSet/>
      <dgm:spPr/>
      <dgm:t>
        <a:bodyPr/>
        <a:lstStyle/>
        <a:p>
          <a:endParaRPr lang="en-US"/>
        </a:p>
      </dgm:t>
    </dgm:pt>
    <dgm:pt modelId="{A9618E0A-AE0A-40F4-94F1-120E4945079E}">
      <dgm:prSet phldrT="[Text]"/>
      <dgm:spPr/>
      <dgm:t>
        <a:bodyPr/>
        <a:lstStyle/>
        <a:p>
          <a:r>
            <a:rPr lang="en-US" b="0" smtClean="0"/>
            <a:t>Electronic filing is </a:t>
          </a:r>
          <a:r>
            <a:rPr lang="en-US" b="0" cap="all" smtClean="0"/>
            <a:t>required</a:t>
          </a:r>
          <a:r>
            <a:rPr lang="en-US" b="0" smtClean="0"/>
            <a:t> for reporting entities that file 250 or more individual statements per calendar year</a:t>
          </a:r>
          <a:endParaRPr lang="en-US" b="0" dirty="0"/>
        </a:p>
      </dgm:t>
    </dgm:pt>
    <dgm:pt modelId="{55E2DFC3-E7F8-4CA4-80ED-5FFD1AE80D58}" type="parTrans" cxnId="{B99D86DC-8526-483F-83ED-7616A704EFBF}">
      <dgm:prSet/>
      <dgm:spPr/>
      <dgm:t>
        <a:bodyPr/>
        <a:lstStyle/>
        <a:p>
          <a:endParaRPr lang="en-US"/>
        </a:p>
      </dgm:t>
    </dgm:pt>
    <dgm:pt modelId="{9EB6E7BD-8773-4EDD-B2F8-EBFF59B32A71}" type="sibTrans" cxnId="{B99D86DC-8526-483F-83ED-7616A704EFBF}">
      <dgm:prSet/>
      <dgm:spPr/>
      <dgm:t>
        <a:bodyPr/>
        <a:lstStyle/>
        <a:p>
          <a:endParaRPr lang="en-US"/>
        </a:p>
      </dgm:t>
    </dgm:pt>
    <dgm:pt modelId="{4DFD3448-5964-40E0-A0D2-B4D0FAB83386}">
      <dgm:prSet phldrT="[Text]"/>
      <dgm:spPr/>
      <dgm:t>
        <a:bodyPr/>
        <a:lstStyle/>
        <a:p>
          <a:r>
            <a:rPr lang="en-US" dirty="0" smtClean="0"/>
            <a:t>Individual Statements</a:t>
          </a:r>
          <a:endParaRPr lang="en-US" dirty="0"/>
        </a:p>
      </dgm:t>
    </dgm:pt>
    <dgm:pt modelId="{964A7FF5-982C-42BD-81D9-88ECFD01C175}" type="parTrans" cxnId="{51D7843F-8B7D-464E-B64A-F7372B002BE1}">
      <dgm:prSet/>
      <dgm:spPr/>
      <dgm:t>
        <a:bodyPr/>
        <a:lstStyle/>
        <a:p>
          <a:endParaRPr lang="en-US"/>
        </a:p>
      </dgm:t>
    </dgm:pt>
    <dgm:pt modelId="{EA742332-967F-4862-BD63-A25278E8A802}" type="sibTrans" cxnId="{51D7843F-8B7D-464E-B64A-F7372B002BE1}">
      <dgm:prSet/>
      <dgm:spPr/>
      <dgm:t>
        <a:bodyPr/>
        <a:lstStyle/>
        <a:p>
          <a:endParaRPr lang="en-US"/>
        </a:p>
      </dgm:t>
    </dgm:pt>
    <dgm:pt modelId="{5AB3FB4F-18AB-4979-A59B-90BFBFDFD92E}">
      <dgm:prSet phldrT="[Text]"/>
      <dgm:spPr/>
      <dgm:t>
        <a:bodyPr/>
        <a:lstStyle/>
        <a:p>
          <a:r>
            <a:rPr lang="en-US" dirty="0" smtClean="0"/>
            <a:t>General rule: provide statements on paper by mail to last known permanent address (or temporary address)</a:t>
          </a:r>
          <a:endParaRPr lang="en-US" dirty="0"/>
        </a:p>
      </dgm:t>
    </dgm:pt>
    <dgm:pt modelId="{C5373AD8-603B-4B97-BF7A-D6DDFB7E38D3}" type="parTrans" cxnId="{75DAB830-0BB6-4669-8F0E-BA522BC9B04E}">
      <dgm:prSet/>
      <dgm:spPr/>
      <dgm:t>
        <a:bodyPr/>
        <a:lstStyle/>
        <a:p>
          <a:endParaRPr lang="en-US"/>
        </a:p>
      </dgm:t>
    </dgm:pt>
    <dgm:pt modelId="{00216E52-5B57-4877-8B2C-135EFCDA7C52}" type="sibTrans" cxnId="{75DAB830-0BB6-4669-8F0E-BA522BC9B04E}">
      <dgm:prSet/>
      <dgm:spPr/>
      <dgm:t>
        <a:bodyPr/>
        <a:lstStyle/>
        <a:p>
          <a:endParaRPr lang="en-US"/>
        </a:p>
      </dgm:t>
    </dgm:pt>
    <dgm:pt modelId="{58EF7910-B391-47B4-9076-07087558E50A}">
      <dgm:prSet phldrT="[Text]"/>
      <dgm:spPr/>
      <dgm:t>
        <a:bodyPr/>
        <a:lstStyle/>
        <a:p>
          <a:pPr rtl="0"/>
          <a:r>
            <a:rPr lang="en-US" smtClean="0"/>
            <a:t>Applies separately to each type of individual return (Forms 1095-B or 1095-C)</a:t>
          </a:r>
          <a:endParaRPr lang="en-US" b="0" dirty="0"/>
        </a:p>
      </dgm:t>
    </dgm:pt>
    <dgm:pt modelId="{850FED5E-C095-41C5-BBBF-24B9F5275499}" type="parTrans" cxnId="{47044F32-68F8-4108-A4B3-80A128DD1DD2}">
      <dgm:prSet/>
      <dgm:spPr/>
      <dgm:t>
        <a:bodyPr/>
        <a:lstStyle/>
        <a:p>
          <a:endParaRPr lang="en-US"/>
        </a:p>
      </dgm:t>
    </dgm:pt>
    <dgm:pt modelId="{65A7BFD9-5E06-4E36-8123-918A152B13A7}" type="sibTrans" cxnId="{47044F32-68F8-4108-A4B3-80A128DD1DD2}">
      <dgm:prSet/>
      <dgm:spPr/>
      <dgm:t>
        <a:bodyPr/>
        <a:lstStyle/>
        <a:p>
          <a:endParaRPr lang="en-US"/>
        </a:p>
      </dgm:t>
    </dgm:pt>
    <dgm:pt modelId="{E6B684DF-E292-4F42-8E47-726DACB9850C}">
      <dgm:prSet phldrT="[Text]"/>
      <dgm:spPr/>
      <dgm:t>
        <a:bodyPr/>
        <a:lstStyle/>
        <a:p>
          <a:pPr rtl="0"/>
          <a:r>
            <a:rPr lang="en-US" b="0" smtClean="0"/>
            <a:t>Electronic filing is OPTIONAL for other reporting entities</a:t>
          </a:r>
          <a:endParaRPr lang="en-US" b="0" dirty="0"/>
        </a:p>
      </dgm:t>
    </dgm:pt>
    <dgm:pt modelId="{B4075185-0C3A-4C00-AC11-ADC2F12E255F}" type="parTrans" cxnId="{DCB5AF1C-9C95-4B4A-98F4-227876D9CDE1}">
      <dgm:prSet/>
      <dgm:spPr/>
      <dgm:t>
        <a:bodyPr/>
        <a:lstStyle/>
        <a:p>
          <a:endParaRPr lang="en-US"/>
        </a:p>
      </dgm:t>
    </dgm:pt>
    <dgm:pt modelId="{164BE3D0-62CA-4775-BE96-892835B751C6}" type="sibTrans" cxnId="{DCB5AF1C-9C95-4B4A-98F4-227876D9CDE1}">
      <dgm:prSet/>
      <dgm:spPr/>
      <dgm:t>
        <a:bodyPr/>
        <a:lstStyle/>
        <a:p>
          <a:endParaRPr lang="en-US"/>
        </a:p>
      </dgm:t>
    </dgm:pt>
    <dgm:pt modelId="{F2F1A0D0-3D44-4AC0-805E-E390DAFBA94A}">
      <dgm:prSet phldrT="[Text]"/>
      <dgm:spPr/>
      <dgm:t>
        <a:bodyPr/>
        <a:lstStyle/>
        <a:p>
          <a:r>
            <a:rPr lang="en-US" dirty="0" smtClean="0"/>
            <a:t>Statements MAY be furnished electronically if consent requirements are met</a:t>
          </a:r>
          <a:endParaRPr lang="en-US" dirty="0"/>
        </a:p>
      </dgm:t>
    </dgm:pt>
    <dgm:pt modelId="{D05E84BF-0751-4F23-B082-B59A34BAD1D4}" type="parTrans" cxnId="{148D5118-8E04-4517-9FEC-81C1547F15AD}">
      <dgm:prSet/>
      <dgm:spPr/>
      <dgm:t>
        <a:bodyPr/>
        <a:lstStyle/>
        <a:p>
          <a:endParaRPr lang="en-US"/>
        </a:p>
      </dgm:t>
    </dgm:pt>
    <dgm:pt modelId="{40E1CA59-EA66-4560-9E55-E70071309FAC}" type="sibTrans" cxnId="{148D5118-8E04-4517-9FEC-81C1547F15AD}">
      <dgm:prSet/>
      <dgm:spPr/>
      <dgm:t>
        <a:bodyPr/>
        <a:lstStyle/>
        <a:p>
          <a:endParaRPr lang="en-US"/>
        </a:p>
      </dgm:t>
    </dgm:pt>
    <dgm:pt modelId="{9246332F-4C1E-4B10-8374-4827F9A61DAC}" type="pres">
      <dgm:prSet presAssocID="{AFF20B7C-A569-4823-A6A1-71FF457DE9CD}" presName="linear" presStyleCnt="0">
        <dgm:presLayoutVars>
          <dgm:animLvl val="lvl"/>
          <dgm:resizeHandles val="exact"/>
        </dgm:presLayoutVars>
      </dgm:prSet>
      <dgm:spPr/>
      <dgm:t>
        <a:bodyPr/>
        <a:lstStyle/>
        <a:p>
          <a:endParaRPr lang="en-US"/>
        </a:p>
      </dgm:t>
    </dgm:pt>
    <dgm:pt modelId="{4A2CCF45-438E-47D7-902B-00CC4A2253F0}" type="pres">
      <dgm:prSet presAssocID="{626E2931-196D-4C33-9BAF-5D9C06E759F9}" presName="parentText" presStyleLbl="node1" presStyleIdx="0" presStyleCnt="2">
        <dgm:presLayoutVars>
          <dgm:chMax val="0"/>
          <dgm:bulletEnabled val="1"/>
        </dgm:presLayoutVars>
      </dgm:prSet>
      <dgm:spPr/>
      <dgm:t>
        <a:bodyPr/>
        <a:lstStyle/>
        <a:p>
          <a:endParaRPr lang="en-US"/>
        </a:p>
      </dgm:t>
    </dgm:pt>
    <dgm:pt modelId="{0693230E-0A74-417D-A1FB-692D6CDBDB78}" type="pres">
      <dgm:prSet presAssocID="{626E2931-196D-4C33-9BAF-5D9C06E759F9}" presName="childText" presStyleLbl="revTx" presStyleIdx="0" presStyleCnt="2">
        <dgm:presLayoutVars>
          <dgm:bulletEnabled val="1"/>
        </dgm:presLayoutVars>
      </dgm:prSet>
      <dgm:spPr/>
      <dgm:t>
        <a:bodyPr/>
        <a:lstStyle/>
        <a:p>
          <a:endParaRPr lang="en-US"/>
        </a:p>
      </dgm:t>
    </dgm:pt>
    <dgm:pt modelId="{CBE55B1C-8E21-4221-9C7E-A0DE512617C9}" type="pres">
      <dgm:prSet presAssocID="{4DFD3448-5964-40E0-A0D2-B4D0FAB83386}" presName="parentText" presStyleLbl="node1" presStyleIdx="1" presStyleCnt="2">
        <dgm:presLayoutVars>
          <dgm:chMax val="0"/>
          <dgm:bulletEnabled val="1"/>
        </dgm:presLayoutVars>
      </dgm:prSet>
      <dgm:spPr/>
      <dgm:t>
        <a:bodyPr/>
        <a:lstStyle/>
        <a:p>
          <a:endParaRPr lang="en-US"/>
        </a:p>
      </dgm:t>
    </dgm:pt>
    <dgm:pt modelId="{06C59C15-860B-4894-81AB-5A401AB2484D}" type="pres">
      <dgm:prSet presAssocID="{4DFD3448-5964-40E0-A0D2-B4D0FAB83386}" presName="childText" presStyleLbl="revTx" presStyleIdx="1" presStyleCnt="2">
        <dgm:presLayoutVars>
          <dgm:bulletEnabled val="1"/>
        </dgm:presLayoutVars>
      </dgm:prSet>
      <dgm:spPr/>
      <dgm:t>
        <a:bodyPr/>
        <a:lstStyle/>
        <a:p>
          <a:endParaRPr lang="en-US"/>
        </a:p>
      </dgm:t>
    </dgm:pt>
  </dgm:ptLst>
  <dgm:cxnLst>
    <dgm:cxn modelId="{E54E288B-22A1-40A2-8631-2289D5E3ACB2}" type="presOf" srcId="{58EF7910-B391-47B4-9076-07087558E50A}" destId="{0693230E-0A74-417D-A1FB-692D6CDBDB78}" srcOrd="0" destOrd="1" presId="urn:microsoft.com/office/officeart/2005/8/layout/vList2"/>
    <dgm:cxn modelId="{148D5118-8E04-4517-9FEC-81C1547F15AD}" srcId="{4DFD3448-5964-40E0-A0D2-B4D0FAB83386}" destId="{F2F1A0D0-3D44-4AC0-805E-E390DAFBA94A}" srcOrd="1" destOrd="0" parTransId="{D05E84BF-0751-4F23-B082-B59A34BAD1D4}" sibTransId="{40E1CA59-EA66-4560-9E55-E70071309FAC}"/>
    <dgm:cxn modelId="{7CAB3612-636D-4A83-89CB-16FA8187B7EB}" type="presOf" srcId="{626E2931-196D-4C33-9BAF-5D9C06E759F9}" destId="{4A2CCF45-438E-47D7-902B-00CC4A2253F0}" srcOrd="0" destOrd="0" presId="urn:microsoft.com/office/officeart/2005/8/layout/vList2"/>
    <dgm:cxn modelId="{F31E6A93-2A5A-47BC-9BA4-D4E753BF6889}" type="presOf" srcId="{A9618E0A-AE0A-40F4-94F1-120E4945079E}" destId="{0693230E-0A74-417D-A1FB-692D6CDBDB78}" srcOrd="0" destOrd="0" presId="urn:microsoft.com/office/officeart/2005/8/layout/vList2"/>
    <dgm:cxn modelId="{37E88219-B6F5-4498-BC26-63669E1F783E}" type="presOf" srcId="{E6B684DF-E292-4F42-8E47-726DACB9850C}" destId="{0693230E-0A74-417D-A1FB-692D6CDBDB78}" srcOrd="0" destOrd="2" presId="urn:microsoft.com/office/officeart/2005/8/layout/vList2"/>
    <dgm:cxn modelId="{B99D86DC-8526-483F-83ED-7616A704EFBF}" srcId="{626E2931-196D-4C33-9BAF-5D9C06E759F9}" destId="{A9618E0A-AE0A-40F4-94F1-120E4945079E}" srcOrd="0" destOrd="0" parTransId="{55E2DFC3-E7F8-4CA4-80ED-5FFD1AE80D58}" sibTransId="{9EB6E7BD-8773-4EDD-B2F8-EBFF59B32A71}"/>
    <dgm:cxn modelId="{A9E94881-18DA-4BFC-87E7-5372B7E72277}" type="presOf" srcId="{F2F1A0D0-3D44-4AC0-805E-E390DAFBA94A}" destId="{06C59C15-860B-4894-81AB-5A401AB2484D}" srcOrd="0" destOrd="1" presId="urn:microsoft.com/office/officeart/2005/8/layout/vList2"/>
    <dgm:cxn modelId="{47044F32-68F8-4108-A4B3-80A128DD1DD2}" srcId="{626E2931-196D-4C33-9BAF-5D9C06E759F9}" destId="{58EF7910-B391-47B4-9076-07087558E50A}" srcOrd="1" destOrd="0" parTransId="{850FED5E-C095-41C5-BBBF-24B9F5275499}" sibTransId="{65A7BFD9-5E06-4E36-8123-918A152B13A7}"/>
    <dgm:cxn modelId="{75DAB830-0BB6-4669-8F0E-BA522BC9B04E}" srcId="{4DFD3448-5964-40E0-A0D2-B4D0FAB83386}" destId="{5AB3FB4F-18AB-4979-A59B-90BFBFDFD92E}" srcOrd="0" destOrd="0" parTransId="{C5373AD8-603B-4B97-BF7A-D6DDFB7E38D3}" sibTransId="{00216E52-5B57-4877-8B2C-135EFCDA7C52}"/>
    <dgm:cxn modelId="{DCB5AF1C-9C95-4B4A-98F4-227876D9CDE1}" srcId="{626E2931-196D-4C33-9BAF-5D9C06E759F9}" destId="{E6B684DF-E292-4F42-8E47-726DACB9850C}" srcOrd="2" destOrd="0" parTransId="{B4075185-0C3A-4C00-AC11-ADC2F12E255F}" sibTransId="{164BE3D0-62CA-4775-BE96-892835B751C6}"/>
    <dgm:cxn modelId="{51D7843F-8B7D-464E-B64A-F7372B002BE1}" srcId="{AFF20B7C-A569-4823-A6A1-71FF457DE9CD}" destId="{4DFD3448-5964-40E0-A0D2-B4D0FAB83386}" srcOrd="1" destOrd="0" parTransId="{964A7FF5-982C-42BD-81D9-88ECFD01C175}" sibTransId="{EA742332-967F-4862-BD63-A25278E8A802}"/>
    <dgm:cxn modelId="{9A46E1AA-C0B0-40F8-B9EA-ACA3ACBF1C1D}" type="presOf" srcId="{5AB3FB4F-18AB-4979-A59B-90BFBFDFD92E}" destId="{06C59C15-860B-4894-81AB-5A401AB2484D}" srcOrd="0" destOrd="0" presId="urn:microsoft.com/office/officeart/2005/8/layout/vList2"/>
    <dgm:cxn modelId="{B698F1FE-AE20-4667-B594-DA2DB959A062}" type="presOf" srcId="{4DFD3448-5964-40E0-A0D2-B4D0FAB83386}" destId="{CBE55B1C-8E21-4221-9C7E-A0DE512617C9}" srcOrd="0" destOrd="0" presId="urn:microsoft.com/office/officeart/2005/8/layout/vList2"/>
    <dgm:cxn modelId="{E0C4E724-AA74-42EC-BB68-856973FEE9F4}" srcId="{AFF20B7C-A569-4823-A6A1-71FF457DE9CD}" destId="{626E2931-196D-4C33-9BAF-5D9C06E759F9}" srcOrd="0" destOrd="0" parTransId="{A33BFFEB-6BC1-4432-9645-C26525DB1271}" sibTransId="{DA580CA6-0C39-4B26-B3BF-5390FA4B8918}"/>
    <dgm:cxn modelId="{0CABAD77-80C8-41E0-BD24-CAD4D1772DFE}" type="presOf" srcId="{AFF20B7C-A569-4823-A6A1-71FF457DE9CD}" destId="{9246332F-4C1E-4B10-8374-4827F9A61DAC}" srcOrd="0" destOrd="0" presId="urn:microsoft.com/office/officeart/2005/8/layout/vList2"/>
    <dgm:cxn modelId="{73E1FB13-E13B-4BE7-9E26-0D022E3679DD}" type="presParOf" srcId="{9246332F-4C1E-4B10-8374-4827F9A61DAC}" destId="{4A2CCF45-438E-47D7-902B-00CC4A2253F0}" srcOrd="0" destOrd="0" presId="urn:microsoft.com/office/officeart/2005/8/layout/vList2"/>
    <dgm:cxn modelId="{59B262E7-C5A9-4145-8C3E-DFD961907CBC}" type="presParOf" srcId="{9246332F-4C1E-4B10-8374-4827F9A61DAC}" destId="{0693230E-0A74-417D-A1FB-692D6CDBDB78}" srcOrd="1" destOrd="0" presId="urn:microsoft.com/office/officeart/2005/8/layout/vList2"/>
    <dgm:cxn modelId="{72BABC76-A2D4-4D9C-94D8-085DFA4D0746}" type="presParOf" srcId="{9246332F-4C1E-4B10-8374-4827F9A61DAC}" destId="{CBE55B1C-8E21-4221-9C7E-A0DE512617C9}" srcOrd="2" destOrd="0" presId="urn:microsoft.com/office/officeart/2005/8/layout/vList2"/>
    <dgm:cxn modelId="{558B00F1-D053-4E03-A02B-98A24DEBD1DC}" type="presParOf" srcId="{9246332F-4C1E-4B10-8374-4827F9A61DAC}" destId="{06C59C15-860B-4894-81AB-5A401AB2484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0CE65C-E758-4D74-8DAC-41DAC5A8F590}"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n-US"/>
        </a:p>
      </dgm:t>
    </dgm:pt>
    <dgm:pt modelId="{D3BBED0D-732A-4B98-95DC-EC32E7742278}">
      <dgm:prSet phldrT="[Text]" custT="1"/>
      <dgm:spPr/>
      <dgm:t>
        <a:bodyPr/>
        <a:lstStyle/>
        <a:p>
          <a:r>
            <a:rPr lang="en-US" sz="1800" b="1" dirty="0" smtClean="0"/>
            <a:t>ALEs sponsoring self-insured plans</a:t>
          </a:r>
          <a:endParaRPr lang="en-US" sz="1800" b="1" dirty="0"/>
        </a:p>
      </dgm:t>
    </dgm:pt>
    <dgm:pt modelId="{815F994B-1A67-4B2E-A6F9-1483FC576893}" type="parTrans" cxnId="{85AC8012-8482-4068-B999-7E47147C2B16}">
      <dgm:prSet/>
      <dgm:spPr/>
      <dgm:t>
        <a:bodyPr/>
        <a:lstStyle/>
        <a:p>
          <a:endParaRPr lang="en-US"/>
        </a:p>
      </dgm:t>
    </dgm:pt>
    <dgm:pt modelId="{D0EF8C6E-F554-470B-86B6-1774E7F54E5F}" type="sibTrans" cxnId="{85AC8012-8482-4068-B999-7E47147C2B16}">
      <dgm:prSet/>
      <dgm:spPr/>
      <dgm:t>
        <a:bodyPr/>
        <a:lstStyle/>
        <a:p>
          <a:endParaRPr lang="en-US"/>
        </a:p>
      </dgm:t>
    </dgm:pt>
    <dgm:pt modelId="{C0FBEA6A-90EB-4A33-A49D-8264908A046A}">
      <dgm:prSet phldrT="[Text]" custT="1"/>
      <dgm:spPr/>
      <dgm:t>
        <a:bodyPr/>
        <a:lstStyle/>
        <a:p>
          <a:r>
            <a:rPr lang="en-US" sz="1800" b="1" u="sng" dirty="0" smtClean="0"/>
            <a:t>Form 1095-C</a:t>
          </a:r>
          <a:r>
            <a:rPr lang="en-US" sz="1800" dirty="0" smtClean="0"/>
            <a:t>:</a:t>
          </a:r>
        </a:p>
        <a:p>
          <a:r>
            <a:rPr lang="en-US" sz="1800" dirty="0" smtClean="0"/>
            <a:t>Part I, Part II and Part III</a:t>
          </a:r>
          <a:endParaRPr lang="en-US" sz="1800" dirty="0"/>
        </a:p>
      </dgm:t>
    </dgm:pt>
    <dgm:pt modelId="{5C9C92DC-2384-4352-A1E5-61477BA2A006}" type="parTrans" cxnId="{599901C2-B078-472B-9740-5C905505315F}">
      <dgm:prSet/>
      <dgm:spPr>
        <a:ln>
          <a:solidFill>
            <a:schemeClr val="accent4"/>
          </a:solidFill>
        </a:ln>
      </dgm:spPr>
      <dgm:t>
        <a:bodyPr/>
        <a:lstStyle/>
        <a:p>
          <a:endParaRPr lang="en-US"/>
        </a:p>
      </dgm:t>
    </dgm:pt>
    <dgm:pt modelId="{3F2F8CDE-1F32-4184-8F09-47316A86F06C}" type="sibTrans" cxnId="{599901C2-B078-472B-9740-5C905505315F}">
      <dgm:prSet/>
      <dgm:spPr/>
      <dgm:t>
        <a:bodyPr/>
        <a:lstStyle/>
        <a:p>
          <a:endParaRPr lang="en-US"/>
        </a:p>
      </dgm:t>
    </dgm:pt>
    <dgm:pt modelId="{9C0DF679-776F-4A86-948F-61E33B21947E}">
      <dgm:prSet phldrT="[Text]" custT="1"/>
      <dgm:spPr>
        <a:ln>
          <a:solidFill>
            <a:schemeClr val="accent4"/>
          </a:solidFill>
        </a:ln>
      </dgm:spPr>
      <dgm:t>
        <a:bodyPr/>
        <a:lstStyle/>
        <a:p>
          <a:r>
            <a:rPr lang="en-US" sz="1800" b="1" u="sng" dirty="0" smtClean="0"/>
            <a:t>Form 1094-C</a:t>
          </a:r>
          <a:endParaRPr lang="en-US" sz="1800" b="1" u="sng" dirty="0"/>
        </a:p>
      </dgm:t>
    </dgm:pt>
    <dgm:pt modelId="{AB700640-6889-4C63-93B0-1AABC4C8339F}" type="parTrans" cxnId="{2B7469B8-FA7A-4FC0-8BE1-531310F67D06}">
      <dgm:prSet/>
      <dgm:spPr>
        <a:ln>
          <a:solidFill>
            <a:schemeClr val="accent4"/>
          </a:solidFill>
        </a:ln>
      </dgm:spPr>
      <dgm:t>
        <a:bodyPr/>
        <a:lstStyle/>
        <a:p>
          <a:endParaRPr lang="en-US"/>
        </a:p>
      </dgm:t>
    </dgm:pt>
    <dgm:pt modelId="{6C521037-7B33-4E42-9ACC-D52DF751DBD4}" type="sibTrans" cxnId="{2B7469B8-FA7A-4FC0-8BE1-531310F67D06}">
      <dgm:prSet/>
      <dgm:spPr/>
      <dgm:t>
        <a:bodyPr/>
        <a:lstStyle/>
        <a:p>
          <a:endParaRPr lang="en-US"/>
        </a:p>
      </dgm:t>
    </dgm:pt>
    <dgm:pt modelId="{7E9AA76B-9809-4F25-B609-C3427607B441}">
      <dgm:prSet phldrT="[Text]" custT="1"/>
      <dgm:spPr/>
      <dgm:t>
        <a:bodyPr/>
        <a:lstStyle/>
        <a:p>
          <a:r>
            <a:rPr lang="en-US" sz="1800" b="1" dirty="0" smtClean="0"/>
            <a:t>ALEs sponsoring insured plans</a:t>
          </a:r>
          <a:endParaRPr lang="en-US" sz="1800" b="1" dirty="0"/>
        </a:p>
      </dgm:t>
    </dgm:pt>
    <dgm:pt modelId="{5E5F3B29-0415-4732-98FC-83D4F42D59BA}" type="parTrans" cxnId="{E52C5A68-7498-4C4E-A338-34AAF51D5A73}">
      <dgm:prSet/>
      <dgm:spPr/>
      <dgm:t>
        <a:bodyPr/>
        <a:lstStyle/>
        <a:p>
          <a:endParaRPr lang="en-US"/>
        </a:p>
      </dgm:t>
    </dgm:pt>
    <dgm:pt modelId="{62BE9D5E-7B75-4059-AB6A-5638830384FF}" type="sibTrans" cxnId="{E52C5A68-7498-4C4E-A338-34AAF51D5A73}">
      <dgm:prSet/>
      <dgm:spPr/>
      <dgm:t>
        <a:bodyPr/>
        <a:lstStyle/>
        <a:p>
          <a:endParaRPr lang="en-US"/>
        </a:p>
      </dgm:t>
    </dgm:pt>
    <dgm:pt modelId="{5E895812-0AA5-4185-9D85-BD891B91713E}">
      <dgm:prSet phldrT="[Text]" custT="1"/>
      <dgm:spPr>
        <a:ln>
          <a:solidFill>
            <a:srgbClr val="00B050"/>
          </a:solidFill>
        </a:ln>
      </dgm:spPr>
      <dgm:t>
        <a:bodyPr/>
        <a:lstStyle/>
        <a:p>
          <a:r>
            <a:rPr lang="en-US" sz="1800" b="1" u="sng" dirty="0" smtClean="0"/>
            <a:t>Form 1095-C</a:t>
          </a:r>
          <a:r>
            <a:rPr lang="en-US" sz="1800" dirty="0" smtClean="0"/>
            <a:t>:</a:t>
          </a:r>
        </a:p>
        <a:p>
          <a:r>
            <a:rPr lang="en-US" sz="1800" dirty="0" smtClean="0"/>
            <a:t>Part I and Part II only</a:t>
          </a:r>
          <a:endParaRPr lang="en-US" sz="1800" dirty="0"/>
        </a:p>
      </dgm:t>
    </dgm:pt>
    <dgm:pt modelId="{F1EE2A3D-DF93-4BE2-9907-149FE2CCB917}" type="parTrans" cxnId="{2A147C3E-D7AE-4666-B718-93A900F39311}">
      <dgm:prSet/>
      <dgm:spPr>
        <a:ln>
          <a:solidFill>
            <a:srgbClr val="00B050"/>
          </a:solidFill>
        </a:ln>
      </dgm:spPr>
      <dgm:t>
        <a:bodyPr/>
        <a:lstStyle/>
        <a:p>
          <a:endParaRPr lang="en-US"/>
        </a:p>
      </dgm:t>
    </dgm:pt>
    <dgm:pt modelId="{7BC4F8FD-5488-46F7-8368-E27F3CAF0EED}" type="sibTrans" cxnId="{2A147C3E-D7AE-4666-B718-93A900F39311}">
      <dgm:prSet/>
      <dgm:spPr/>
      <dgm:t>
        <a:bodyPr/>
        <a:lstStyle/>
        <a:p>
          <a:endParaRPr lang="en-US"/>
        </a:p>
      </dgm:t>
    </dgm:pt>
    <dgm:pt modelId="{F3285565-B8EE-4BD6-91F3-DA9699510894}">
      <dgm:prSet phldrT="[Text]" custT="1"/>
      <dgm:spPr>
        <a:ln>
          <a:solidFill>
            <a:srgbClr val="00B050"/>
          </a:solidFill>
        </a:ln>
      </dgm:spPr>
      <dgm:t>
        <a:bodyPr/>
        <a:lstStyle/>
        <a:p>
          <a:r>
            <a:rPr lang="en-US" sz="1800" b="1" u="sng" dirty="0" smtClean="0"/>
            <a:t>Form 1094-C</a:t>
          </a:r>
          <a:endParaRPr lang="en-US" sz="1800" b="1" u="sng" dirty="0"/>
        </a:p>
      </dgm:t>
    </dgm:pt>
    <dgm:pt modelId="{AF305496-4E7E-48B6-BB44-AAFF704D4940}" type="parTrans" cxnId="{B3E87864-DAD0-40EE-AD87-C396493DC83B}">
      <dgm:prSet/>
      <dgm:spPr>
        <a:ln>
          <a:solidFill>
            <a:srgbClr val="00B050"/>
          </a:solidFill>
        </a:ln>
      </dgm:spPr>
      <dgm:t>
        <a:bodyPr/>
        <a:lstStyle/>
        <a:p>
          <a:endParaRPr lang="en-US"/>
        </a:p>
      </dgm:t>
    </dgm:pt>
    <dgm:pt modelId="{0544C8CF-8D60-4279-A62D-8FDBEEA54D47}" type="sibTrans" cxnId="{B3E87864-DAD0-40EE-AD87-C396493DC83B}">
      <dgm:prSet/>
      <dgm:spPr/>
      <dgm:t>
        <a:bodyPr/>
        <a:lstStyle/>
        <a:p>
          <a:endParaRPr lang="en-US"/>
        </a:p>
      </dgm:t>
    </dgm:pt>
    <dgm:pt modelId="{0903346D-111A-41B3-B580-2B1B49778A40}">
      <dgm:prSet phldrT="[Text]" custT="1"/>
      <dgm:spPr/>
      <dgm:t>
        <a:bodyPr/>
        <a:lstStyle/>
        <a:p>
          <a:r>
            <a:rPr lang="en-US" sz="1800" b="1" dirty="0" smtClean="0"/>
            <a:t>Non-ALEs sponsoring self-insured plans</a:t>
          </a:r>
          <a:endParaRPr lang="en-US" sz="1800" b="1" dirty="0"/>
        </a:p>
      </dgm:t>
    </dgm:pt>
    <dgm:pt modelId="{5938C800-EFBE-4C38-8CF9-24C2EB51AA1B}" type="parTrans" cxnId="{E0C74E8C-33B3-4297-9DE5-2A4C1ACAA25F}">
      <dgm:prSet/>
      <dgm:spPr/>
      <dgm:t>
        <a:bodyPr/>
        <a:lstStyle/>
        <a:p>
          <a:endParaRPr lang="en-US"/>
        </a:p>
      </dgm:t>
    </dgm:pt>
    <dgm:pt modelId="{DBE31330-F29E-4F04-94C0-7806FF5FB882}" type="sibTrans" cxnId="{E0C74E8C-33B3-4297-9DE5-2A4C1ACAA25F}">
      <dgm:prSet/>
      <dgm:spPr/>
      <dgm:t>
        <a:bodyPr/>
        <a:lstStyle/>
        <a:p>
          <a:endParaRPr lang="en-US"/>
        </a:p>
      </dgm:t>
    </dgm:pt>
    <dgm:pt modelId="{E636424F-D4AC-4125-8C85-246C04C8F8B7}">
      <dgm:prSet phldrT="[Text]" custT="1"/>
      <dgm:spPr>
        <a:ln>
          <a:solidFill>
            <a:schemeClr val="accent5"/>
          </a:solidFill>
        </a:ln>
      </dgm:spPr>
      <dgm:t>
        <a:bodyPr/>
        <a:lstStyle/>
        <a:p>
          <a:r>
            <a:rPr lang="en-US" sz="1800" b="1" u="sng" dirty="0" smtClean="0"/>
            <a:t>Form 1094-B</a:t>
          </a:r>
          <a:endParaRPr lang="en-US" sz="1800" b="1" u="sng" dirty="0"/>
        </a:p>
      </dgm:t>
    </dgm:pt>
    <dgm:pt modelId="{AF12C83C-7DD6-4B2D-BE14-F1C39183ADF8}" type="parTrans" cxnId="{7E62A520-DBA0-44E4-B42D-50D2003AF30C}">
      <dgm:prSet/>
      <dgm:spPr>
        <a:ln>
          <a:solidFill>
            <a:schemeClr val="accent5"/>
          </a:solidFill>
        </a:ln>
      </dgm:spPr>
      <dgm:t>
        <a:bodyPr/>
        <a:lstStyle/>
        <a:p>
          <a:endParaRPr lang="en-US"/>
        </a:p>
      </dgm:t>
    </dgm:pt>
    <dgm:pt modelId="{ACB45F36-3BAC-459E-AF10-41A00629EE76}" type="sibTrans" cxnId="{7E62A520-DBA0-44E4-B42D-50D2003AF30C}">
      <dgm:prSet/>
      <dgm:spPr/>
      <dgm:t>
        <a:bodyPr/>
        <a:lstStyle/>
        <a:p>
          <a:endParaRPr lang="en-US"/>
        </a:p>
      </dgm:t>
    </dgm:pt>
    <dgm:pt modelId="{53FBC017-DC24-4554-B5C2-1725A7C36F9B}">
      <dgm:prSet phldrT="[Text]" custT="1"/>
      <dgm:spPr>
        <a:ln>
          <a:solidFill>
            <a:schemeClr val="accent5"/>
          </a:solidFill>
        </a:ln>
      </dgm:spPr>
      <dgm:t>
        <a:bodyPr/>
        <a:lstStyle/>
        <a:p>
          <a:r>
            <a:rPr lang="en-US" sz="1800" b="1" u="sng" dirty="0" smtClean="0"/>
            <a:t>Form 1095-B</a:t>
          </a:r>
          <a:endParaRPr lang="en-US" sz="1800" b="1" u="sng" dirty="0"/>
        </a:p>
      </dgm:t>
    </dgm:pt>
    <dgm:pt modelId="{46FD9C35-A848-4C0B-8206-0C2DA2430D97}" type="parTrans" cxnId="{0F552F9B-8880-4F70-BC9F-0E7E8DB7C58B}">
      <dgm:prSet/>
      <dgm:spPr/>
      <dgm:t>
        <a:bodyPr/>
        <a:lstStyle/>
        <a:p>
          <a:endParaRPr lang="en-US"/>
        </a:p>
      </dgm:t>
    </dgm:pt>
    <dgm:pt modelId="{EB36E3EC-36F6-4B9D-9267-9686011396BA}" type="sibTrans" cxnId="{0F552F9B-8880-4F70-BC9F-0E7E8DB7C58B}">
      <dgm:prSet/>
      <dgm:spPr/>
      <dgm:t>
        <a:bodyPr/>
        <a:lstStyle/>
        <a:p>
          <a:endParaRPr lang="en-US"/>
        </a:p>
      </dgm:t>
    </dgm:pt>
    <dgm:pt modelId="{4808A05D-0FE5-4B5C-93C1-C9517D8EBCA9}" type="pres">
      <dgm:prSet presAssocID="{800CE65C-E758-4D74-8DAC-41DAC5A8F590}" presName="diagram" presStyleCnt="0">
        <dgm:presLayoutVars>
          <dgm:chPref val="1"/>
          <dgm:dir/>
          <dgm:animOne val="branch"/>
          <dgm:animLvl val="lvl"/>
          <dgm:resizeHandles/>
        </dgm:presLayoutVars>
      </dgm:prSet>
      <dgm:spPr/>
      <dgm:t>
        <a:bodyPr/>
        <a:lstStyle/>
        <a:p>
          <a:endParaRPr lang="en-US"/>
        </a:p>
      </dgm:t>
    </dgm:pt>
    <dgm:pt modelId="{23F8B621-ED42-4CB9-8C6F-99E1E536B743}" type="pres">
      <dgm:prSet presAssocID="{D3BBED0D-732A-4B98-95DC-EC32E7742278}" presName="root" presStyleCnt="0"/>
      <dgm:spPr/>
    </dgm:pt>
    <dgm:pt modelId="{82FE3A33-6F91-4A77-90A0-04D335E8396B}" type="pres">
      <dgm:prSet presAssocID="{D3BBED0D-732A-4B98-95DC-EC32E7742278}" presName="rootComposite" presStyleCnt="0"/>
      <dgm:spPr/>
    </dgm:pt>
    <dgm:pt modelId="{3F19A20A-FE49-4F04-A5C1-FAB31E53802E}" type="pres">
      <dgm:prSet presAssocID="{D3BBED0D-732A-4B98-95DC-EC32E7742278}" presName="rootText" presStyleLbl="node1" presStyleIdx="0" presStyleCnt="3" custScaleX="140059" custScaleY="113808"/>
      <dgm:spPr>
        <a:prstGeom prst="snip2DiagRect">
          <a:avLst/>
        </a:prstGeom>
      </dgm:spPr>
      <dgm:t>
        <a:bodyPr/>
        <a:lstStyle/>
        <a:p>
          <a:endParaRPr lang="en-US"/>
        </a:p>
      </dgm:t>
    </dgm:pt>
    <dgm:pt modelId="{BDD20891-054B-48CC-A041-44F4A2D2EB26}" type="pres">
      <dgm:prSet presAssocID="{D3BBED0D-732A-4B98-95DC-EC32E7742278}" presName="rootConnector" presStyleLbl="node1" presStyleIdx="0" presStyleCnt="3"/>
      <dgm:spPr/>
      <dgm:t>
        <a:bodyPr/>
        <a:lstStyle/>
        <a:p>
          <a:endParaRPr lang="en-US"/>
        </a:p>
      </dgm:t>
    </dgm:pt>
    <dgm:pt modelId="{2F712995-6415-4469-87E9-D76B0B25D42C}" type="pres">
      <dgm:prSet presAssocID="{D3BBED0D-732A-4B98-95DC-EC32E7742278}" presName="childShape" presStyleCnt="0"/>
      <dgm:spPr/>
    </dgm:pt>
    <dgm:pt modelId="{898BA17B-9BEE-4F89-992C-AC21440B302E}" type="pres">
      <dgm:prSet presAssocID="{5C9C92DC-2384-4352-A1E5-61477BA2A006}" presName="Name13" presStyleLbl="parChTrans1D2" presStyleIdx="0" presStyleCnt="6"/>
      <dgm:spPr/>
      <dgm:t>
        <a:bodyPr/>
        <a:lstStyle/>
        <a:p>
          <a:endParaRPr lang="en-US"/>
        </a:p>
      </dgm:t>
    </dgm:pt>
    <dgm:pt modelId="{378F7ED1-CAC0-409F-8C0B-D93D21E759C7}" type="pres">
      <dgm:prSet presAssocID="{C0FBEA6A-90EB-4A33-A49D-8264908A046A}" presName="childText" presStyleLbl="bgAcc1" presStyleIdx="0" presStyleCnt="6" custScaleX="140059" custScaleY="149242">
        <dgm:presLayoutVars>
          <dgm:bulletEnabled val="1"/>
        </dgm:presLayoutVars>
      </dgm:prSet>
      <dgm:spPr>
        <a:prstGeom prst="snip1Rect">
          <a:avLst/>
        </a:prstGeom>
      </dgm:spPr>
      <dgm:t>
        <a:bodyPr/>
        <a:lstStyle/>
        <a:p>
          <a:endParaRPr lang="en-US"/>
        </a:p>
      </dgm:t>
    </dgm:pt>
    <dgm:pt modelId="{58F01BE5-7E96-4CBB-898B-80916B11820F}" type="pres">
      <dgm:prSet presAssocID="{AB700640-6889-4C63-93B0-1AABC4C8339F}" presName="Name13" presStyleLbl="parChTrans1D2" presStyleIdx="1" presStyleCnt="6"/>
      <dgm:spPr/>
      <dgm:t>
        <a:bodyPr/>
        <a:lstStyle/>
        <a:p>
          <a:endParaRPr lang="en-US"/>
        </a:p>
      </dgm:t>
    </dgm:pt>
    <dgm:pt modelId="{5639CBF7-3E78-41FE-9CF3-FB0C4C9E2EA5}" type="pres">
      <dgm:prSet presAssocID="{9C0DF679-776F-4A86-948F-61E33B21947E}" presName="childText" presStyleLbl="bgAcc1" presStyleIdx="1" presStyleCnt="6" custScaleX="140059">
        <dgm:presLayoutVars>
          <dgm:bulletEnabled val="1"/>
        </dgm:presLayoutVars>
      </dgm:prSet>
      <dgm:spPr>
        <a:prstGeom prst="snip1Rect">
          <a:avLst/>
        </a:prstGeom>
      </dgm:spPr>
      <dgm:t>
        <a:bodyPr/>
        <a:lstStyle/>
        <a:p>
          <a:endParaRPr lang="en-US"/>
        </a:p>
      </dgm:t>
    </dgm:pt>
    <dgm:pt modelId="{05055EBD-9C69-4A07-A915-6CB7610A00D5}" type="pres">
      <dgm:prSet presAssocID="{7E9AA76B-9809-4F25-B609-C3427607B441}" presName="root" presStyleCnt="0"/>
      <dgm:spPr/>
    </dgm:pt>
    <dgm:pt modelId="{A0D30BD7-3AE7-47A9-AAF9-A551FF84C8CF}" type="pres">
      <dgm:prSet presAssocID="{7E9AA76B-9809-4F25-B609-C3427607B441}" presName="rootComposite" presStyleCnt="0"/>
      <dgm:spPr/>
    </dgm:pt>
    <dgm:pt modelId="{9A485A74-30EC-4955-B2F8-37BE49CA753B}" type="pres">
      <dgm:prSet presAssocID="{7E9AA76B-9809-4F25-B609-C3427607B441}" presName="rootText" presStyleLbl="node1" presStyleIdx="1" presStyleCnt="3" custScaleX="140059" custScaleY="113808"/>
      <dgm:spPr>
        <a:prstGeom prst="snip2DiagRect">
          <a:avLst/>
        </a:prstGeom>
      </dgm:spPr>
      <dgm:t>
        <a:bodyPr/>
        <a:lstStyle/>
        <a:p>
          <a:endParaRPr lang="en-US"/>
        </a:p>
      </dgm:t>
    </dgm:pt>
    <dgm:pt modelId="{76F7065C-7D03-443A-B252-3F93645FD418}" type="pres">
      <dgm:prSet presAssocID="{7E9AA76B-9809-4F25-B609-C3427607B441}" presName="rootConnector" presStyleLbl="node1" presStyleIdx="1" presStyleCnt="3"/>
      <dgm:spPr/>
      <dgm:t>
        <a:bodyPr/>
        <a:lstStyle/>
        <a:p>
          <a:endParaRPr lang="en-US"/>
        </a:p>
      </dgm:t>
    </dgm:pt>
    <dgm:pt modelId="{A78B54E4-8145-4378-B699-75E3E80F5AA0}" type="pres">
      <dgm:prSet presAssocID="{7E9AA76B-9809-4F25-B609-C3427607B441}" presName="childShape" presStyleCnt="0"/>
      <dgm:spPr/>
    </dgm:pt>
    <dgm:pt modelId="{8B0B705D-3B62-4E37-8A8B-185BC249D3B2}" type="pres">
      <dgm:prSet presAssocID="{F1EE2A3D-DF93-4BE2-9907-149FE2CCB917}" presName="Name13" presStyleLbl="parChTrans1D2" presStyleIdx="2" presStyleCnt="6"/>
      <dgm:spPr/>
      <dgm:t>
        <a:bodyPr/>
        <a:lstStyle/>
        <a:p>
          <a:endParaRPr lang="en-US"/>
        </a:p>
      </dgm:t>
    </dgm:pt>
    <dgm:pt modelId="{EB74AAA1-C7D5-41D9-9B4B-B455F19E156B}" type="pres">
      <dgm:prSet presAssocID="{5E895812-0AA5-4185-9D85-BD891B91713E}" presName="childText" presStyleLbl="bgAcc1" presStyleIdx="2" presStyleCnt="6" custScaleX="140059" custScaleY="122316">
        <dgm:presLayoutVars>
          <dgm:bulletEnabled val="1"/>
        </dgm:presLayoutVars>
      </dgm:prSet>
      <dgm:spPr>
        <a:prstGeom prst="snip1Rect">
          <a:avLst/>
        </a:prstGeom>
      </dgm:spPr>
      <dgm:t>
        <a:bodyPr/>
        <a:lstStyle/>
        <a:p>
          <a:endParaRPr lang="en-US"/>
        </a:p>
      </dgm:t>
    </dgm:pt>
    <dgm:pt modelId="{299ADFCB-AC6D-42EF-A0C1-C924646A4AF6}" type="pres">
      <dgm:prSet presAssocID="{AF305496-4E7E-48B6-BB44-AAFF704D4940}" presName="Name13" presStyleLbl="parChTrans1D2" presStyleIdx="3" presStyleCnt="6"/>
      <dgm:spPr/>
      <dgm:t>
        <a:bodyPr/>
        <a:lstStyle/>
        <a:p>
          <a:endParaRPr lang="en-US"/>
        </a:p>
      </dgm:t>
    </dgm:pt>
    <dgm:pt modelId="{891F2B38-FEAA-4FB0-9079-3AD5BA002E72}" type="pres">
      <dgm:prSet presAssocID="{F3285565-B8EE-4BD6-91F3-DA9699510894}" presName="childText" presStyleLbl="bgAcc1" presStyleIdx="3" presStyleCnt="6" custScaleX="140059">
        <dgm:presLayoutVars>
          <dgm:bulletEnabled val="1"/>
        </dgm:presLayoutVars>
      </dgm:prSet>
      <dgm:spPr>
        <a:prstGeom prst="snip1Rect">
          <a:avLst/>
        </a:prstGeom>
      </dgm:spPr>
      <dgm:t>
        <a:bodyPr/>
        <a:lstStyle/>
        <a:p>
          <a:endParaRPr lang="en-US"/>
        </a:p>
      </dgm:t>
    </dgm:pt>
    <dgm:pt modelId="{CC48AC6E-F730-4289-B9B6-FE83B5916FE4}" type="pres">
      <dgm:prSet presAssocID="{0903346D-111A-41B3-B580-2B1B49778A40}" presName="root" presStyleCnt="0"/>
      <dgm:spPr/>
    </dgm:pt>
    <dgm:pt modelId="{77710350-8361-4943-885C-85C8776E7DB8}" type="pres">
      <dgm:prSet presAssocID="{0903346D-111A-41B3-B580-2B1B49778A40}" presName="rootComposite" presStyleCnt="0"/>
      <dgm:spPr/>
    </dgm:pt>
    <dgm:pt modelId="{CF92CB6A-7CB0-4000-A20D-586133221507}" type="pres">
      <dgm:prSet presAssocID="{0903346D-111A-41B3-B580-2B1B49778A40}" presName="rootText" presStyleLbl="node1" presStyleIdx="2" presStyleCnt="3" custScaleX="140059" custScaleY="113808"/>
      <dgm:spPr>
        <a:prstGeom prst="snip2DiagRect">
          <a:avLst/>
        </a:prstGeom>
      </dgm:spPr>
      <dgm:t>
        <a:bodyPr/>
        <a:lstStyle/>
        <a:p>
          <a:endParaRPr lang="en-US"/>
        </a:p>
      </dgm:t>
    </dgm:pt>
    <dgm:pt modelId="{63954DB1-5D7A-4112-8004-D8CEB0DFC1B4}" type="pres">
      <dgm:prSet presAssocID="{0903346D-111A-41B3-B580-2B1B49778A40}" presName="rootConnector" presStyleLbl="node1" presStyleIdx="2" presStyleCnt="3"/>
      <dgm:spPr/>
      <dgm:t>
        <a:bodyPr/>
        <a:lstStyle/>
        <a:p>
          <a:endParaRPr lang="en-US"/>
        </a:p>
      </dgm:t>
    </dgm:pt>
    <dgm:pt modelId="{47BA7A6D-5FEB-4B0C-8C9F-5AF55EDDE019}" type="pres">
      <dgm:prSet presAssocID="{0903346D-111A-41B3-B580-2B1B49778A40}" presName="childShape" presStyleCnt="0"/>
      <dgm:spPr/>
    </dgm:pt>
    <dgm:pt modelId="{383DD7A1-8FAC-4FC5-9D46-42E7C13D62DB}" type="pres">
      <dgm:prSet presAssocID="{AF12C83C-7DD6-4B2D-BE14-F1C39183ADF8}" presName="Name13" presStyleLbl="parChTrans1D2" presStyleIdx="4" presStyleCnt="6"/>
      <dgm:spPr/>
      <dgm:t>
        <a:bodyPr/>
        <a:lstStyle/>
        <a:p>
          <a:endParaRPr lang="en-US"/>
        </a:p>
      </dgm:t>
    </dgm:pt>
    <dgm:pt modelId="{15E4159F-7756-4209-BF67-1FFF26457410}" type="pres">
      <dgm:prSet presAssocID="{E636424F-D4AC-4125-8C85-246C04C8F8B7}" presName="childText" presStyleLbl="bgAcc1" presStyleIdx="4" presStyleCnt="6" custScaleX="140059">
        <dgm:presLayoutVars>
          <dgm:bulletEnabled val="1"/>
        </dgm:presLayoutVars>
      </dgm:prSet>
      <dgm:spPr>
        <a:prstGeom prst="snip1Rect">
          <a:avLst/>
        </a:prstGeom>
      </dgm:spPr>
      <dgm:t>
        <a:bodyPr/>
        <a:lstStyle/>
        <a:p>
          <a:endParaRPr lang="en-US"/>
        </a:p>
      </dgm:t>
    </dgm:pt>
    <dgm:pt modelId="{4B4B4B57-3A3E-4D27-9026-8BDBB9769639}" type="pres">
      <dgm:prSet presAssocID="{46FD9C35-A848-4C0B-8206-0C2DA2430D97}" presName="Name13" presStyleLbl="parChTrans1D2" presStyleIdx="5" presStyleCnt="6"/>
      <dgm:spPr/>
      <dgm:t>
        <a:bodyPr/>
        <a:lstStyle/>
        <a:p>
          <a:endParaRPr lang="en-US"/>
        </a:p>
      </dgm:t>
    </dgm:pt>
    <dgm:pt modelId="{65D9CA78-3FA8-4DDC-A525-24C6C53C6429}" type="pres">
      <dgm:prSet presAssocID="{53FBC017-DC24-4554-B5C2-1725A7C36F9B}" presName="childText" presStyleLbl="bgAcc1" presStyleIdx="5" presStyleCnt="6" custScaleX="140059">
        <dgm:presLayoutVars>
          <dgm:bulletEnabled val="1"/>
        </dgm:presLayoutVars>
      </dgm:prSet>
      <dgm:spPr>
        <a:prstGeom prst="snip1Rect">
          <a:avLst/>
        </a:prstGeom>
      </dgm:spPr>
      <dgm:t>
        <a:bodyPr/>
        <a:lstStyle/>
        <a:p>
          <a:endParaRPr lang="en-US"/>
        </a:p>
      </dgm:t>
    </dgm:pt>
  </dgm:ptLst>
  <dgm:cxnLst>
    <dgm:cxn modelId="{05EB02C5-F27C-4F66-AC26-C4E895BB858B}" type="presOf" srcId="{7E9AA76B-9809-4F25-B609-C3427607B441}" destId="{9A485A74-30EC-4955-B2F8-37BE49CA753B}" srcOrd="0" destOrd="0" presId="urn:microsoft.com/office/officeart/2005/8/layout/hierarchy3"/>
    <dgm:cxn modelId="{58E7CD57-11E4-461D-96A7-DD9E0B5CE003}" type="presOf" srcId="{C0FBEA6A-90EB-4A33-A49D-8264908A046A}" destId="{378F7ED1-CAC0-409F-8C0B-D93D21E759C7}" srcOrd="0" destOrd="0" presId="urn:microsoft.com/office/officeart/2005/8/layout/hierarchy3"/>
    <dgm:cxn modelId="{17A844D4-0F89-4F6D-9111-B8679EFC7969}" type="presOf" srcId="{46FD9C35-A848-4C0B-8206-0C2DA2430D97}" destId="{4B4B4B57-3A3E-4D27-9026-8BDBB9769639}" srcOrd="0" destOrd="0" presId="urn:microsoft.com/office/officeart/2005/8/layout/hierarchy3"/>
    <dgm:cxn modelId="{C7EFF5D8-6594-4473-B571-13D0BD3D0BA5}" type="presOf" srcId="{E636424F-D4AC-4125-8C85-246C04C8F8B7}" destId="{15E4159F-7756-4209-BF67-1FFF26457410}" srcOrd="0" destOrd="0" presId="urn:microsoft.com/office/officeart/2005/8/layout/hierarchy3"/>
    <dgm:cxn modelId="{B3E87864-DAD0-40EE-AD87-C396493DC83B}" srcId="{7E9AA76B-9809-4F25-B609-C3427607B441}" destId="{F3285565-B8EE-4BD6-91F3-DA9699510894}" srcOrd="1" destOrd="0" parTransId="{AF305496-4E7E-48B6-BB44-AAFF704D4940}" sibTransId="{0544C8CF-8D60-4279-A62D-8FDBEEA54D47}"/>
    <dgm:cxn modelId="{2A147C3E-D7AE-4666-B718-93A900F39311}" srcId="{7E9AA76B-9809-4F25-B609-C3427607B441}" destId="{5E895812-0AA5-4185-9D85-BD891B91713E}" srcOrd="0" destOrd="0" parTransId="{F1EE2A3D-DF93-4BE2-9907-149FE2CCB917}" sibTransId="{7BC4F8FD-5488-46F7-8368-E27F3CAF0EED}"/>
    <dgm:cxn modelId="{2B7469B8-FA7A-4FC0-8BE1-531310F67D06}" srcId="{D3BBED0D-732A-4B98-95DC-EC32E7742278}" destId="{9C0DF679-776F-4A86-948F-61E33B21947E}" srcOrd="1" destOrd="0" parTransId="{AB700640-6889-4C63-93B0-1AABC4C8339F}" sibTransId="{6C521037-7B33-4E42-9ACC-D52DF751DBD4}"/>
    <dgm:cxn modelId="{391D49A3-4D37-4FD4-B0D1-E0DF60A8E2B9}" type="presOf" srcId="{9C0DF679-776F-4A86-948F-61E33B21947E}" destId="{5639CBF7-3E78-41FE-9CF3-FB0C4C9E2EA5}" srcOrd="0" destOrd="0" presId="urn:microsoft.com/office/officeart/2005/8/layout/hierarchy3"/>
    <dgm:cxn modelId="{4C5F560A-0808-4415-9E9F-A2CEA90EC828}" type="presOf" srcId="{AF12C83C-7DD6-4B2D-BE14-F1C39183ADF8}" destId="{383DD7A1-8FAC-4FC5-9D46-42E7C13D62DB}" srcOrd="0" destOrd="0" presId="urn:microsoft.com/office/officeart/2005/8/layout/hierarchy3"/>
    <dgm:cxn modelId="{081F7419-EB89-4BCC-8405-F624E270FC1A}" type="presOf" srcId="{5C9C92DC-2384-4352-A1E5-61477BA2A006}" destId="{898BA17B-9BEE-4F89-992C-AC21440B302E}" srcOrd="0" destOrd="0" presId="urn:microsoft.com/office/officeart/2005/8/layout/hierarchy3"/>
    <dgm:cxn modelId="{7E62A520-DBA0-44E4-B42D-50D2003AF30C}" srcId="{0903346D-111A-41B3-B580-2B1B49778A40}" destId="{E636424F-D4AC-4125-8C85-246C04C8F8B7}" srcOrd="0" destOrd="0" parTransId="{AF12C83C-7DD6-4B2D-BE14-F1C39183ADF8}" sibTransId="{ACB45F36-3BAC-459E-AF10-41A00629EE76}"/>
    <dgm:cxn modelId="{0F552F9B-8880-4F70-BC9F-0E7E8DB7C58B}" srcId="{0903346D-111A-41B3-B580-2B1B49778A40}" destId="{53FBC017-DC24-4554-B5C2-1725A7C36F9B}" srcOrd="1" destOrd="0" parTransId="{46FD9C35-A848-4C0B-8206-0C2DA2430D97}" sibTransId="{EB36E3EC-36F6-4B9D-9267-9686011396BA}"/>
    <dgm:cxn modelId="{599901C2-B078-472B-9740-5C905505315F}" srcId="{D3BBED0D-732A-4B98-95DC-EC32E7742278}" destId="{C0FBEA6A-90EB-4A33-A49D-8264908A046A}" srcOrd="0" destOrd="0" parTransId="{5C9C92DC-2384-4352-A1E5-61477BA2A006}" sibTransId="{3F2F8CDE-1F32-4184-8F09-47316A86F06C}"/>
    <dgm:cxn modelId="{3197696C-1B63-41F6-A632-525F3F314D3A}" type="presOf" srcId="{D3BBED0D-732A-4B98-95DC-EC32E7742278}" destId="{3F19A20A-FE49-4F04-A5C1-FAB31E53802E}" srcOrd="0" destOrd="0" presId="urn:microsoft.com/office/officeart/2005/8/layout/hierarchy3"/>
    <dgm:cxn modelId="{D73B96B5-CCC1-4947-804E-BAD95A846FD6}" type="presOf" srcId="{F1EE2A3D-DF93-4BE2-9907-149FE2CCB917}" destId="{8B0B705D-3B62-4E37-8A8B-185BC249D3B2}" srcOrd="0" destOrd="0" presId="urn:microsoft.com/office/officeart/2005/8/layout/hierarchy3"/>
    <dgm:cxn modelId="{91E8E193-8998-4D5A-A7CB-A333A80D9BAC}" type="presOf" srcId="{AF305496-4E7E-48B6-BB44-AAFF704D4940}" destId="{299ADFCB-AC6D-42EF-A0C1-C924646A4AF6}" srcOrd="0" destOrd="0" presId="urn:microsoft.com/office/officeart/2005/8/layout/hierarchy3"/>
    <dgm:cxn modelId="{40028769-3971-4EEF-9658-74E00F552F50}" type="presOf" srcId="{0903346D-111A-41B3-B580-2B1B49778A40}" destId="{CF92CB6A-7CB0-4000-A20D-586133221507}" srcOrd="0" destOrd="0" presId="urn:microsoft.com/office/officeart/2005/8/layout/hierarchy3"/>
    <dgm:cxn modelId="{E0C74E8C-33B3-4297-9DE5-2A4C1ACAA25F}" srcId="{800CE65C-E758-4D74-8DAC-41DAC5A8F590}" destId="{0903346D-111A-41B3-B580-2B1B49778A40}" srcOrd="2" destOrd="0" parTransId="{5938C800-EFBE-4C38-8CF9-24C2EB51AA1B}" sibTransId="{DBE31330-F29E-4F04-94C0-7806FF5FB882}"/>
    <dgm:cxn modelId="{A4A14A91-3C64-4380-AB55-4779940CAE39}" type="presOf" srcId="{800CE65C-E758-4D74-8DAC-41DAC5A8F590}" destId="{4808A05D-0FE5-4B5C-93C1-C9517D8EBCA9}" srcOrd="0" destOrd="0" presId="urn:microsoft.com/office/officeart/2005/8/layout/hierarchy3"/>
    <dgm:cxn modelId="{85AC8012-8482-4068-B999-7E47147C2B16}" srcId="{800CE65C-E758-4D74-8DAC-41DAC5A8F590}" destId="{D3BBED0D-732A-4B98-95DC-EC32E7742278}" srcOrd="0" destOrd="0" parTransId="{815F994B-1A67-4B2E-A6F9-1483FC576893}" sibTransId="{D0EF8C6E-F554-470B-86B6-1774E7F54E5F}"/>
    <dgm:cxn modelId="{0F602B1A-45A5-4ACF-BB38-680B4CDD0DBA}" type="presOf" srcId="{F3285565-B8EE-4BD6-91F3-DA9699510894}" destId="{891F2B38-FEAA-4FB0-9079-3AD5BA002E72}" srcOrd="0" destOrd="0" presId="urn:microsoft.com/office/officeart/2005/8/layout/hierarchy3"/>
    <dgm:cxn modelId="{9E738B2C-1E86-4F9E-B6B9-60AA5778B2DD}" type="presOf" srcId="{AB700640-6889-4C63-93B0-1AABC4C8339F}" destId="{58F01BE5-7E96-4CBB-898B-80916B11820F}" srcOrd="0" destOrd="0" presId="urn:microsoft.com/office/officeart/2005/8/layout/hierarchy3"/>
    <dgm:cxn modelId="{FD77B833-701C-422C-8278-C0C48216D609}" type="presOf" srcId="{D3BBED0D-732A-4B98-95DC-EC32E7742278}" destId="{BDD20891-054B-48CC-A041-44F4A2D2EB26}" srcOrd="1" destOrd="0" presId="urn:microsoft.com/office/officeart/2005/8/layout/hierarchy3"/>
    <dgm:cxn modelId="{E52C5A68-7498-4C4E-A338-34AAF51D5A73}" srcId="{800CE65C-E758-4D74-8DAC-41DAC5A8F590}" destId="{7E9AA76B-9809-4F25-B609-C3427607B441}" srcOrd="1" destOrd="0" parTransId="{5E5F3B29-0415-4732-98FC-83D4F42D59BA}" sibTransId="{62BE9D5E-7B75-4059-AB6A-5638830384FF}"/>
    <dgm:cxn modelId="{921D9E34-EC90-4844-8F54-0CE30B7B992E}" type="presOf" srcId="{0903346D-111A-41B3-B580-2B1B49778A40}" destId="{63954DB1-5D7A-4112-8004-D8CEB0DFC1B4}" srcOrd="1" destOrd="0" presId="urn:microsoft.com/office/officeart/2005/8/layout/hierarchy3"/>
    <dgm:cxn modelId="{9A243FF6-29DA-4692-A05A-B40E37FBFC39}" type="presOf" srcId="{5E895812-0AA5-4185-9D85-BD891B91713E}" destId="{EB74AAA1-C7D5-41D9-9B4B-B455F19E156B}" srcOrd="0" destOrd="0" presId="urn:microsoft.com/office/officeart/2005/8/layout/hierarchy3"/>
    <dgm:cxn modelId="{286E3689-275B-4FB8-8E31-4F030B08F58B}" type="presOf" srcId="{7E9AA76B-9809-4F25-B609-C3427607B441}" destId="{76F7065C-7D03-443A-B252-3F93645FD418}" srcOrd="1" destOrd="0" presId="urn:microsoft.com/office/officeart/2005/8/layout/hierarchy3"/>
    <dgm:cxn modelId="{16253DB0-9BFA-4799-B8F4-B19AA7FBCF40}" type="presOf" srcId="{53FBC017-DC24-4554-B5C2-1725A7C36F9B}" destId="{65D9CA78-3FA8-4DDC-A525-24C6C53C6429}" srcOrd="0" destOrd="0" presId="urn:microsoft.com/office/officeart/2005/8/layout/hierarchy3"/>
    <dgm:cxn modelId="{10962157-1987-4FE9-A0CC-F9F2B67BF23C}" type="presParOf" srcId="{4808A05D-0FE5-4B5C-93C1-C9517D8EBCA9}" destId="{23F8B621-ED42-4CB9-8C6F-99E1E536B743}" srcOrd="0" destOrd="0" presId="urn:microsoft.com/office/officeart/2005/8/layout/hierarchy3"/>
    <dgm:cxn modelId="{60DE5005-298C-413C-BCFD-A7ECD958A573}" type="presParOf" srcId="{23F8B621-ED42-4CB9-8C6F-99E1E536B743}" destId="{82FE3A33-6F91-4A77-90A0-04D335E8396B}" srcOrd="0" destOrd="0" presId="urn:microsoft.com/office/officeart/2005/8/layout/hierarchy3"/>
    <dgm:cxn modelId="{30E217C1-9355-4F85-A1A4-6DE81D030A65}" type="presParOf" srcId="{82FE3A33-6F91-4A77-90A0-04D335E8396B}" destId="{3F19A20A-FE49-4F04-A5C1-FAB31E53802E}" srcOrd="0" destOrd="0" presId="urn:microsoft.com/office/officeart/2005/8/layout/hierarchy3"/>
    <dgm:cxn modelId="{AC75F256-4731-4F22-8794-F6D17290FEBF}" type="presParOf" srcId="{82FE3A33-6F91-4A77-90A0-04D335E8396B}" destId="{BDD20891-054B-48CC-A041-44F4A2D2EB26}" srcOrd="1" destOrd="0" presId="urn:microsoft.com/office/officeart/2005/8/layout/hierarchy3"/>
    <dgm:cxn modelId="{F5C8BF64-7327-4456-B9E8-E71FAB4D4749}" type="presParOf" srcId="{23F8B621-ED42-4CB9-8C6F-99E1E536B743}" destId="{2F712995-6415-4469-87E9-D76B0B25D42C}" srcOrd="1" destOrd="0" presId="urn:microsoft.com/office/officeart/2005/8/layout/hierarchy3"/>
    <dgm:cxn modelId="{207F6F1B-BCF9-4E8C-86D6-3019153903AF}" type="presParOf" srcId="{2F712995-6415-4469-87E9-D76B0B25D42C}" destId="{898BA17B-9BEE-4F89-992C-AC21440B302E}" srcOrd="0" destOrd="0" presId="urn:microsoft.com/office/officeart/2005/8/layout/hierarchy3"/>
    <dgm:cxn modelId="{D551A3C5-8A51-41ED-B41C-630BE1C5F2B5}" type="presParOf" srcId="{2F712995-6415-4469-87E9-D76B0B25D42C}" destId="{378F7ED1-CAC0-409F-8C0B-D93D21E759C7}" srcOrd="1" destOrd="0" presId="urn:microsoft.com/office/officeart/2005/8/layout/hierarchy3"/>
    <dgm:cxn modelId="{E2A65164-9A5B-461A-A24B-87892D57F309}" type="presParOf" srcId="{2F712995-6415-4469-87E9-D76B0B25D42C}" destId="{58F01BE5-7E96-4CBB-898B-80916B11820F}" srcOrd="2" destOrd="0" presId="urn:microsoft.com/office/officeart/2005/8/layout/hierarchy3"/>
    <dgm:cxn modelId="{63AAEE05-D544-4C59-B8E6-C0D14787253E}" type="presParOf" srcId="{2F712995-6415-4469-87E9-D76B0B25D42C}" destId="{5639CBF7-3E78-41FE-9CF3-FB0C4C9E2EA5}" srcOrd="3" destOrd="0" presId="urn:microsoft.com/office/officeart/2005/8/layout/hierarchy3"/>
    <dgm:cxn modelId="{DF41FE20-D1C4-4286-AB1F-423095E15667}" type="presParOf" srcId="{4808A05D-0FE5-4B5C-93C1-C9517D8EBCA9}" destId="{05055EBD-9C69-4A07-A915-6CB7610A00D5}" srcOrd="1" destOrd="0" presId="urn:microsoft.com/office/officeart/2005/8/layout/hierarchy3"/>
    <dgm:cxn modelId="{E14E751C-F180-4B2E-8E7D-B481B7C0676E}" type="presParOf" srcId="{05055EBD-9C69-4A07-A915-6CB7610A00D5}" destId="{A0D30BD7-3AE7-47A9-AAF9-A551FF84C8CF}" srcOrd="0" destOrd="0" presId="urn:microsoft.com/office/officeart/2005/8/layout/hierarchy3"/>
    <dgm:cxn modelId="{77C62856-D701-4A98-937A-DF3F1672E2E7}" type="presParOf" srcId="{A0D30BD7-3AE7-47A9-AAF9-A551FF84C8CF}" destId="{9A485A74-30EC-4955-B2F8-37BE49CA753B}" srcOrd="0" destOrd="0" presId="urn:microsoft.com/office/officeart/2005/8/layout/hierarchy3"/>
    <dgm:cxn modelId="{638E54A2-6A57-4F70-939B-991A99C10105}" type="presParOf" srcId="{A0D30BD7-3AE7-47A9-AAF9-A551FF84C8CF}" destId="{76F7065C-7D03-443A-B252-3F93645FD418}" srcOrd="1" destOrd="0" presId="urn:microsoft.com/office/officeart/2005/8/layout/hierarchy3"/>
    <dgm:cxn modelId="{6E69F6EE-BCC0-4A37-A069-C22613CB82CE}" type="presParOf" srcId="{05055EBD-9C69-4A07-A915-6CB7610A00D5}" destId="{A78B54E4-8145-4378-B699-75E3E80F5AA0}" srcOrd="1" destOrd="0" presId="urn:microsoft.com/office/officeart/2005/8/layout/hierarchy3"/>
    <dgm:cxn modelId="{2F53A65D-7FD2-4610-A18E-F73863494DA7}" type="presParOf" srcId="{A78B54E4-8145-4378-B699-75E3E80F5AA0}" destId="{8B0B705D-3B62-4E37-8A8B-185BC249D3B2}" srcOrd="0" destOrd="0" presId="urn:microsoft.com/office/officeart/2005/8/layout/hierarchy3"/>
    <dgm:cxn modelId="{0053583C-CB99-4299-924B-32C05683DF71}" type="presParOf" srcId="{A78B54E4-8145-4378-B699-75E3E80F5AA0}" destId="{EB74AAA1-C7D5-41D9-9B4B-B455F19E156B}" srcOrd="1" destOrd="0" presId="urn:microsoft.com/office/officeart/2005/8/layout/hierarchy3"/>
    <dgm:cxn modelId="{08D02E9A-FC90-4D94-895E-1B6C74E461ED}" type="presParOf" srcId="{A78B54E4-8145-4378-B699-75E3E80F5AA0}" destId="{299ADFCB-AC6D-42EF-A0C1-C924646A4AF6}" srcOrd="2" destOrd="0" presId="urn:microsoft.com/office/officeart/2005/8/layout/hierarchy3"/>
    <dgm:cxn modelId="{260BD691-4474-4277-AD92-8030D754D8ED}" type="presParOf" srcId="{A78B54E4-8145-4378-B699-75E3E80F5AA0}" destId="{891F2B38-FEAA-4FB0-9079-3AD5BA002E72}" srcOrd="3" destOrd="0" presId="urn:microsoft.com/office/officeart/2005/8/layout/hierarchy3"/>
    <dgm:cxn modelId="{15C7CA70-6294-4F5C-8395-BDB11D58E8AD}" type="presParOf" srcId="{4808A05D-0FE5-4B5C-93C1-C9517D8EBCA9}" destId="{CC48AC6E-F730-4289-B9B6-FE83B5916FE4}" srcOrd="2" destOrd="0" presId="urn:microsoft.com/office/officeart/2005/8/layout/hierarchy3"/>
    <dgm:cxn modelId="{A66B4612-D535-4918-B85F-5CC4CBB4DE05}" type="presParOf" srcId="{CC48AC6E-F730-4289-B9B6-FE83B5916FE4}" destId="{77710350-8361-4943-885C-85C8776E7DB8}" srcOrd="0" destOrd="0" presId="urn:microsoft.com/office/officeart/2005/8/layout/hierarchy3"/>
    <dgm:cxn modelId="{F8874744-1CE5-4B19-9101-46BB68B16F09}" type="presParOf" srcId="{77710350-8361-4943-885C-85C8776E7DB8}" destId="{CF92CB6A-7CB0-4000-A20D-586133221507}" srcOrd="0" destOrd="0" presId="urn:microsoft.com/office/officeart/2005/8/layout/hierarchy3"/>
    <dgm:cxn modelId="{3D21EBC7-414A-4115-BBB4-7C3DA105CE1E}" type="presParOf" srcId="{77710350-8361-4943-885C-85C8776E7DB8}" destId="{63954DB1-5D7A-4112-8004-D8CEB0DFC1B4}" srcOrd="1" destOrd="0" presId="urn:microsoft.com/office/officeart/2005/8/layout/hierarchy3"/>
    <dgm:cxn modelId="{EB245608-C722-4600-A6C4-9071465B9874}" type="presParOf" srcId="{CC48AC6E-F730-4289-B9B6-FE83B5916FE4}" destId="{47BA7A6D-5FEB-4B0C-8C9F-5AF55EDDE019}" srcOrd="1" destOrd="0" presId="urn:microsoft.com/office/officeart/2005/8/layout/hierarchy3"/>
    <dgm:cxn modelId="{C4830D14-565B-4E25-B1A7-5829A185DC2A}" type="presParOf" srcId="{47BA7A6D-5FEB-4B0C-8C9F-5AF55EDDE019}" destId="{383DD7A1-8FAC-4FC5-9D46-42E7C13D62DB}" srcOrd="0" destOrd="0" presId="urn:microsoft.com/office/officeart/2005/8/layout/hierarchy3"/>
    <dgm:cxn modelId="{B7F4D596-5240-402E-83DF-057079490AD9}" type="presParOf" srcId="{47BA7A6D-5FEB-4B0C-8C9F-5AF55EDDE019}" destId="{15E4159F-7756-4209-BF67-1FFF26457410}" srcOrd="1" destOrd="0" presId="urn:microsoft.com/office/officeart/2005/8/layout/hierarchy3"/>
    <dgm:cxn modelId="{A5D9A219-732F-4AC2-B250-64B6360BF602}" type="presParOf" srcId="{47BA7A6D-5FEB-4B0C-8C9F-5AF55EDDE019}" destId="{4B4B4B57-3A3E-4D27-9026-8BDBB9769639}" srcOrd="2" destOrd="0" presId="urn:microsoft.com/office/officeart/2005/8/layout/hierarchy3"/>
    <dgm:cxn modelId="{55CBA9F3-E631-4C96-B148-E558904E0503}" type="presParOf" srcId="{47BA7A6D-5FEB-4B0C-8C9F-5AF55EDDE019}" destId="{65D9CA78-3FA8-4DDC-A525-24C6C53C6429}" srcOrd="3"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F21F30-D530-4B37-B75D-08FB6097C52A}"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en-US"/>
        </a:p>
      </dgm:t>
    </dgm:pt>
    <dgm:pt modelId="{CB6C9F50-1E62-4918-AB26-28A16E57CEBA}">
      <dgm:prSet phldrT="[Text]" custT="1"/>
      <dgm:spPr/>
      <dgm:t>
        <a:bodyPr/>
        <a:lstStyle/>
        <a:p>
          <a:r>
            <a:rPr lang="en-US" sz="2400" dirty="0" smtClean="0"/>
            <a:t>Non-ALEs sponsoring insured plans are not required to report under either Section 6055 or Section 6056</a:t>
          </a:r>
          <a:endParaRPr lang="en-US" sz="2400" dirty="0"/>
        </a:p>
      </dgm:t>
    </dgm:pt>
    <dgm:pt modelId="{220089DA-F54E-4CD3-B2EC-182AE8C2185D}" type="parTrans" cxnId="{612E2B82-A625-4676-AAE1-7983F1571B67}">
      <dgm:prSet/>
      <dgm:spPr/>
      <dgm:t>
        <a:bodyPr/>
        <a:lstStyle/>
        <a:p>
          <a:endParaRPr lang="en-US"/>
        </a:p>
      </dgm:t>
    </dgm:pt>
    <dgm:pt modelId="{85EEBA62-4303-442A-B148-AA813A6FD7E8}" type="sibTrans" cxnId="{612E2B82-A625-4676-AAE1-7983F1571B67}">
      <dgm:prSet/>
      <dgm:spPr/>
      <dgm:t>
        <a:bodyPr/>
        <a:lstStyle/>
        <a:p>
          <a:endParaRPr lang="en-US"/>
        </a:p>
      </dgm:t>
    </dgm:pt>
    <dgm:pt modelId="{FA51A036-5A46-41D9-B42B-1C1480B93E13}" type="pres">
      <dgm:prSet presAssocID="{6FF21F30-D530-4B37-B75D-08FB6097C52A}" presName="linearFlow" presStyleCnt="0">
        <dgm:presLayoutVars>
          <dgm:dir/>
          <dgm:resizeHandles val="exact"/>
        </dgm:presLayoutVars>
      </dgm:prSet>
      <dgm:spPr/>
      <dgm:t>
        <a:bodyPr/>
        <a:lstStyle/>
        <a:p>
          <a:endParaRPr lang="en-US"/>
        </a:p>
      </dgm:t>
    </dgm:pt>
    <dgm:pt modelId="{01092F72-94F5-4835-9295-F5BD0EFA0E39}" type="pres">
      <dgm:prSet presAssocID="{CB6C9F50-1E62-4918-AB26-28A16E57CEBA}" presName="composite" presStyleCnt="0"/>
      <dgm:spPr/>
    </dgm:pt>
    <dgm:pt modelId="{97E2748A-C9EF-4FD1-952C-CE9A60378F04}" type="pres">
      <dgm:prSet presAssocID="{CB6C9F50-1E62-4918-AB26-28A16E57CEBA}" presName="imgShp" presStyleLbl="fgImgPlace1" presStyleIdx="0" presStyleCnt="1" custLinFactNeighborX="-72782"/>
      <dgm:spPr>
        <a:blipFill rotWithShape="1">
          <a:blip xmlns:r="http://schemas.openxmlformats.org/officeDocument/2006/relationships" r:embed="rId1">
            <a:duotone>
              <a:schemeClr val="accent4">
                <a:shade val="45000"/>
                <a:satMod val="135000"/>
              </a:schemeClr>
              <a:prstClr val="white"/>
            </a:duotone>
          </a:blip>
          <a:stretch>
            <a:fillRect/>
          </a:stretch>
        </a:blipFill>
        <a:ln>
          <a:noFill/>
        </a:ln>
      </dgm:spPr>
      <dgm:t>
        <a:bodyPr/>
        <a:lstStyle/>
        <a:p>
          <a:endParaRPr lang="en-US"/>
        </a:p>
      </dgm:t>
    </dgm:pt>
    <dgm:pt modelId="{462B3A82-980B-4043-9DB7-63A7293DB09B}" type="pres">
      <dgm:prSet presAssocID="{CB6C9F50-1E62-4918-AB26-28A16E57CEBA}" presName="txShp" presStyleLbl="node1" presStyleIdx="0" presStyleCnt="1" custScaleX="132861" custScaleY="85317" custLinFactNeighborX="4998" custLinFactNeighborY="0">
        <dgm:presLayoutVars>
          <dgm:bulletEnabled val="1"/>
        </dgm:presLayoutVars>
      </dgm:prSet>
      <dgm:spPr/>
      <dgm:t>
        <a:bodyPr/>
        <a:lstStyle/>
        <a:p>
          <a:endParaRPr lang="en-US"/>
        </a:p>
      </dgm:t>
    </dgm:pt>
  </dgm:ptLst>
  <dgm:cxnLst>
    <dgm:cxn modelId="{612E2B82-A625-4676-AAE1-7983F1571B67}" srcId="{6FF21F30-D530-4B37-B75D-08FB6097C52A}" destId="{CB6C9F50-1E62-4918-AB26-28A16E57CEBA}" srcOrd="0" destOrd="0" parTransId="{220089DA-F54E-4CD3-B2EC-182AE8C2185D}" sibTransId="{85EEBA62-4303-442A-B148-AA813A6FD7E8}"/>
    <dgm:cxn modelId="{75D5D682-BBA3-4745-938E-75F43F773A0D}" type="presOf" srcId="{6FF21F30-D530-4B37-B75D-08FB6097C52A}" destId="{FA51A036-5A46-41D9-B42B-1C1480B93E13}" srcOrd="0" destOrd="0" presId="urn:microsoft.com/office/officeart/2005/8/layout/vList3"/>
    <dgm:cxn modelId="{684E8BB7-3B0C-4141-B748-72E91FD47BE6}" type="presOf" srcId="{CB6C9F50-1E62-4918-AB26-28A16E57CEBA}" destId="{462B3A82-980B-4043-9DB7-63A7293DB09B}" srcOrd="0" destOrd="0" presId="urn:microsoft.com/office/officeart/2005/8/layout/vList3"/>
    <dgm:cxn modelId="{B4833DDF-88C9-4CDF-9068-FC760E2E2564}" type="presParOf" srcId="{FA51A036-5A46-41D9-B42B-1C1480B93E13}" destId="{01092F72-94F5-4835-9295-F5BD0EFA0E39}" srcOrd="0" destOrd="0" presId="urn:microsoft.com/office/officeart/2005/8/layout/vList3"/>
    <dgm:cxn modelId="{08809E2C-D6FE-4BD9-AD01-A436BBB9052F}" type="presParOf" srcId="{01092F72-94F5-4835-9295-F5BD0EFA0E39}" destId="{97E2748A-C9EF-4FD1-952C-CE9A60378F04}" srcOrd="0" destOrd="0" presId="urn:microsoft.com/office/officeart/2005/8/layout/vList3"/>
    <dgm:cxn modelId="{333122EA-3A0E-410B-8C39-02D596AC07E5}" type="presParOf" srcId="{01092F72-94F5-4835-9295-F5BD0EFA0E39}" destId="{462B3A82-980B-4043-9DB7-63A7293DB09B}"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C2765D-9A64-4FAE-9309-83A58F32D00A}" type="doc">
      <dgm:prSet loTypeId="urn:microsoft.com/office/officeart/2005/8/layout/equation1" loCatId="relationship" qsTypeId="urn:microsoft.com/office/officeart/2005/8/quickstyle/3d1" qsCatId="3D" csTypeId="urn:microsoft.com/office/officeart/2005/8/colors/colorful4" csCatId="colorful" phldr="1"/>
      <dgm:spPr/>
    </dgm:pt>
    <dgm:pt modelId="{97E1C850-D7EA-4B9F-9B36-D6A5E0406F56}">
      <dgm:prSet phldrT="[Text]" custT="1"/>
      <dgm:spPr>
        <a:solidFill>
          <a:schemeClr val="accent4"/>
        </a:solidFill>
      </dgm:spPr>
      <dgm:t>
        <a:bodyPr/>
        <a:lstStyle/>
        <a:p>
          <a:r>
            <a:rPr lang="en-US" sz="2000" b="1" u="sng" dirty="0" smtClean="0"/>
            <a:t>6055:</a:t>
          </a:r>
        </a:p>
        <a:p>
          <a:r>
            <a:rPr lang="en-US" sz="1700" dirty="0" smtClean="0"/>
            <a:t>Self-insured non-ALEs report information about all                                    </a:t>
          </a:r>
          <a:r>
            <a:rPr lang="en-US" sz="1700" b="1" dirty="0" smtClean="0">
              <a:solidFill>
                <a:srgbClr val="C00000"/>
              </a:solidFill>
            </a:rPr>
            <a:t>covered individuals</a:t>
          </a:r>
          <a:endParaRPr lang="en-US" sz="1700" b="1" dirty="0">
            <a:solidFill>
              <a:srgbClr val="C00000"/>
            </a:solidFill>
          </a:endParaRPr>
        </a:p>
      </dgm:t>
    </dgm:pt>
    <dgm:pt modelId="{3DCA1EDF-1E85-4061-8CB4-41EA1D91B3D9}" type="parTrans" cxnId="{8E14F48D-D089-4B21-96DA-48EB3DCF2966}">
      <dgm:prSet/>
      <dgm:spPr/>
      <dgm:t>
        <a:bodyPr/>
        <a:lstStyle/>
        <a:p>
          <a:endParaRPr lang="en-US"/>
        </a:p>
      </dgm:t>
    </dgm:pt>
    <dgm:pt modelId="{C988D6F7-4398-46C2-905D-37614E57A765}" type="sibTrans" cxnId="{8E14F48D-D089-4B21-96DA-48EB3DCF2966}">
      <dgm:prSet/>
      <dgm:spPr>
        <a:solidFill>
          <a:schemeClr val="accent5"/>
        </a:solidFill>
      </dgm:spPr>
      <dgm:t>
        <a:bodyPr/>
        <a:lstStyle/>
        <a:p>
          <a:endParaRPr lang="en-US"/>
        </a:p>
      </dgm:t>
    </dgm:pt>
    <dgm:pt modelId="{C9D4E179-43ED-4B23-99C6-7EC724EC4F44}">
      <dgm:prSet phldrT="[Text]" custT="1"/>
      <dgm:spPr>
        <a:solidFill>
          <a:schemeClr val="accent1"/>
        </a:solidFill>
      </dgm:spPr>
      <dgm:t>
        <a:bodyPr/>
        <a:lstStyle/>
        <a:p>
          <a:r>
            <a:rPr lang="en-US" sz="2000" b="1" u="sng" dirty="0" smtClean="0"/>
            <a:t>6056:</a:t>
          </a:r>
        </a:p>
        <a:p>
          <a:r>
            <a:rPr lang="en-US" sz="1700" dirty="0" smtClean="0"/>
            <a:t>ALEs report information about all                          </a:t>
          </a:r>
          <a:r>
            <a:rPr lang="en-US" sz="1700" b="1" dirty="0" smtClean="0">
              <a:solidFill>
                <a:srgbClr val="C00000"/>
              </a:solidFill>
            </a:rPr>
            <a:t>full-time employees</a:t>
          </a:r>
          <a:endParaRPr lang="en-US" sz="1700" b="1" dirty="0">
            <a:solidFill>
              <a:srgbClr val="C00000"/>
            </a:solidFill>
          </a:endParaRPr>
        </a:p>
      </dgm:t>
    </dgm:pt>
    <dgm:pt modelId="{9B4A68BB-E320-44B1-A6DB-87FD924CFD93}" type="parTrans" cxnId="{3BAB7E1D-D218-4E9E-87F5-238338E6DA5C}">
      <dgm:prSet/>
      <dgm:spPr/>
      <dgm:t>
        <a:bodyPr/>
        <a:lstStyle/>
        <a:p>
          <a:endParaRPr lang="en-US"/>
        </a:p>
      </dgm:t>
    </dgm:pt>
    <dgm:pt modelId="{580875A8-0023-4D45-82BD-CD3161148547}" type="sibTrans" cxnId="{3BAB7E1D-D218-4E9E-87F5-238338E6DA5C}">
      <dgm:prSet/>
      <dgm:spPr>
        <a:solidFill>
          <a:schemeClr val="accent5"/>
        </a:solidFill>
      </dgm:spPr>
      <dgm:t>
        <a:bodyPr/>
        <a:lstStyle/>
        <a:p>
          <a:endParaRPr lang="en-US"/>
        </a:p>
      </dgm:t>
    </dgm:pt>
    <dgm:pt modelId="{39F3BB6B-CC33-46BD-A967-4CF644F65DED}">
      <dgm:prSet phldrT="[Text]" custT="1"/>
      <dgm:spPr>
        <a:solidFill>
          <a:schemeClr val="accent3">
            <a:lumMod val="60000"/>
            <a:lumOff val="40000"/>
          </a:schemeClr>
        </a:solidFill>
      </dgm:spPr>
      <dgm:t>
        <a:bodyPr/>
        <a:lstStyle/>
        <a:p>
          <a:r>
            <a:rPr lang="en-US" sz="2000" b="1" u="sng" dirty="0" smtClean="0"/>
            <a:t>6055 &amp; 6056:</a:t>
          </a:r>
        </a:p>
        <a:p>
          <a:r>
            <a:rPr lang="en-US" sz="1700" dirty="0" smtClean="0"/>
            <a:t>Self-insured ALEs report information about all              </a:t>
          </a:r>
          <a:r>
            <a:rPr lang="en-US" sz="1700" b="1" dirty="0" smtClean="0">
              <a:solidFill>
                <a:srgbClr val="C00000"/>
              </a:solidFill>
            </a:rPr>
            <a:t>full-time employees </a:t>
          </a:r>
          <a:r>
            <a:rPr lang="en-US" sz="1700" dirty="0" smtClean="0"/>
            <a:t>AND                          </a:t>
          </a:r>
          <a:r>
            <a:rPr lang="en-US" sz="1700" b="1" dirty="0" smtClean="0">
              <a:solidFill>
                <a:srgbClr val="C00000"/>
              </a:solidFill>
            </a:rPr>
            <a:t>covered individuals</a:t>
          </a:r>
          <a:endParaRPr lang="en-US" sz="1700" b="1" dirty="0">
            <a:solidFill>
              <a:srgbClr val="C00000"/>
            </a:solidFill>
          </a:endParaRPr>
        </a:p>
      </dgm:t>
    </dgm:pt>
    <dgm:pt modelId="{3771DB40-1107-42AB-BF21-BC5DA7BCF0B3}" type="parTrans" cxnId="{403579A7-FF2C-44DA-AFB4-FFFB93A98423}">
      <dgm:prSet/>
      <dgm:spPr/>
      <dgm:t>
        <a:bodyPr/>
        <a:lstStyle/>
        <a:p>
          <a:endParaRPr lang="en-US"/>
        </a:p>
      </dgm:t>
    </dgm:pt>
    <dgm:pt modelId="{F095C71E-8979-47C0-9D5D-946316CD34ED}" type="sibTrans" cxnId="{403579A7-FF2C-44DA-AFB4-FFFB93A98423}">
      <dgm:prSet/>
      <dgm:spPr/>
      <dgm:t>
        <a:bodyPr/>
        <a:lstStyle/>
        <a:p>
          <a:endParaRPr lang="en-US"/>
        </a:p>
      </dgm:t>
    </dgm:pt>
    <dgm:pt modelId="{7CD32195-6BBC-45E2-9A2C-DFA728492855}" type="pres">
      <dgm:prSet presAssocID="{DCC2765D-9A64-4FAE-9309-83A58F32D00A}" presName="linearFlow" presStyleCnt="0">
        <dgm:presLayoutVars>
          <dgm:dir/>
          <dgm:resizeHandles val="exact"/>
        </dgm:presLayoutVars>
      </dgm:prSet>
      <dgm:spPr/>
    </dgm:pt>
    <dgm:pt modelId="{BC6FCD86-6C91-4AAA-B456-4819254DAFDE}" type="pres">
      <dgm:prSet presAssocID="{97E1C850-D7EA-4B9F-9B36-D6A5E0406F56}" presName="node" presStyleLbl="node1" presStyleIdx="0" presStyleCnt="3" custScaleX="351428" custScaleY="345671">
        <dgm:presLayoutVars>
          <dgm:bulletEnabled val="1"/>
        </dgm:presLayoutVars>
      </dgm:prSet>
      <dgm:spPr>
        <a:prstGeom prst="rect">
          <a:avLst/>
        </a:prstGeom>
      </dgm:spPr>
      <dgm:t>
        <a:bodyPr/>
        <a:lstStyle/>
        <a:p>
          <a:endParaRPr lang="en-US"/>
        </a:p>
      </dgm:t>
    </dgm:pt>
    <dgm:pt modelId="{8D2207DF-94AA-45F1-A865-0ED654471855}" type="pres">
      <dgm:prSet presAssocID="{C988D6F7-4398-46C2-905D-37614E57A765}" presName="spacerL" presStyleCnt="0"/>
      <dgm:spPr/>
    </dgm:pt>
    <dgm:pt modelId="{5607BDB3-F13D-4097-88CF-8488385EBE72}" type="pres">
      <dgm:prSet presAssocID="{C988D6F7-4398-46C2-905D-37614E57A765}" presName="sibTrans" presStyleLbl="sibTrans2D1" presStyleIdx="0" presStyleCnt="2"/>
      <dgm:spPr/>
      <dgm:t>
        <a:bodyPr/>
        <a:lstStyle/>
        <a:p>
          <a:endParaRPr lang="en-US"/>
        </a:p>
      </dgm:t>
    </dgm:pt>
    <dgm:pt modelId="{0C13DDF7-7A74-4000-87E6-697D300D5F8C}" type="pres">
      <dgm:prSet presAssocID="{C988D6F7-4398-46C2-905D-37614E57A765}" presName="spacerR" presStyleCnt="0"/>
      <dgm:spPr/>
    </dgm:pt>
    <dgm:pt modelId="{B7303818-73F2-4843-855B-FD4585870770}" type="pres">
      <dgm:prSet presAssocID="{C9D4E179-43ED-4B23-99C6-7EC724EC4F44}" presName="node" presStyleLbl="node1" presStyleIdx="1" presStyleCnt="3" custScaleX="351428" custScaleY="345671">
        <dgm:presLayoutVars>
          <dgm:bulletEnabled val="1"/>
        </dgm:presLayoutVars>
      </dgm:prSet>
      <dgm:spPr>
        <a:prstGeom prst="rect">
          <a:avLst/>
        </a:prstGeom>
      </dgm:spPr>
      <dgm:t>
        <a:bodyPr/>
        <a:lstStyle/>
        <a:p>
          <a:endParaRPr lang="en-US"/>
        </a:p>
      </dgm:t>
    </dgm:pt>
    <dgm:pt modelId="{96EC6D3A-528C-4F3E-A930-8979D29FDBAD}" type="pres">
      <dgm:prSet presAssocID="{580875A8-0023-4D45-82BD-CD3161148547}" presName="spacerL" presStyleCnt="0"/>
      <dgm:spPr/>
    </dgm:pt>
    <dgm:pt modelId="{C6EB5868-90CE-45E8-9DF0-163AE48FBF98}" type="pres">
      <dgm:prSet presAssocID="{580875A8-0023-4D45-82BD-CD3161148547}" presName="sibTrans" presStyleLbl="sibTrans2D1" presStyleIdx="1" presStyleCnt="2"/>
      <dgm:spPr/>
      <dgm:t>
        <a:bodyPr/>
        <a:lstStyle/>
        <a:p>
          <a:endParaRPr lang="en-US"/>
        </a:p>
      </dgm:t>
    </dgm:pt>
    <dgm:pt modelId="{23EA68A8-F3E7-452D-A045-2783FD03915B}" type="pres">
      <dgm:prSet presAssocID="{580875A8-0023-4D45-82BD-CD3161148547}" presName="spacerR" presStyleCnt="0"/>
      <dgm:spPr/>
    </dgm:pt>
    <dgm:pt modelId="{40820CD0-D86E-486E-BFC3-312C53936CF4}" type="pres">
      <dgm:prSet presAssocID="{39F3BB6B-CC33-46BD-A967-4CF644F65DED}" presName="node" presStyleLbl="node1" presStyleIdx="2" presStyleCnt="3" custScaleX="351428" custScaleY="345671">
        <dgm:presLayoutVars>
          <dgm:bulletEnabled val="1"/>
        </dgm:presLayoutVars>
      </dgm:prSet>
      <dgm:spPr>
        <a:prstGeom prst="rect">
          <a:avLst/>
        </a:prstGeom>
      </dgm:spPr>
      <dgm:t>
        <a:bodyPr/>
        <a:lstStyle/>
        <a:p>
          <a:endParaRPr lang="en-US"/>
        </a:p>
      </dgm:t>
    </dgm:pt>
  </dgm:ptLst>
  <dgm:cxnLst>
    <dgm:cxn modelId="{0D670D1D-D3E9-4EE9-9EE6-88D4DEBE556D}" type="presOf" srcId="{C9D4E179-43ED-4B23-99C6-7EC724EC4F44}" destId="{B7303818-73F2-4843-855B-FD4585870770}" srcOrd="0" destOrd="0" presId="urn:microsoft.com/office/officeart/2005/8/layout/equation1"/>
    <dgm:cxn modelId="{3E3A7421-7D59-4A0B-AED3-D0FBAEFFC6FB}" type="presOf" srcId="{C988D6F7-4398-46C2-905D-37614E57A765}" destId="{5607BDB3-F13D-4097-88CF-8488385EBE72}" srcOrd="0" destOrd="0" presId="urn:microsoft.com/office/officeart/2005/8/layout/equation1"/>
    <dgm:cxn modelId="{403579A7-FF2C-44DA-AFB4-FFFB93A98423}" srcId="{DCC2765D-9A64-4FAE-9309-83A58F32D00A}" destId="{39F3BB6B-CC33-46BD-A967-4CF644F65DED}" srcOrd="2" destOrd="0" parTransId="{3771DB40-1107-42AB-BF21-BC5DA7BCF0B3}" sibTransId="{F095C71E-8979-47C0-9D5D-946316CD34ED}"/>
    <dgm:cxn modelId="{8E14F48D-D089-4B21-96DA-48EB3DCF2966}" srcId="{DCC2765D-9A64-4FAE-9309-83A58F32D00A}" destId="{97E1C850-D7EA-4B9F-9B36-D6A5E0406F56}" srcOrd="0" destOrd="0" parTransId="{3DCA1EDF-1E85-4061-8CB4-41EA1D91B3D9}" sibTransId="{C988D6F7-4398-46C2-905D-37614E57A765}"/>
    <dgm:cxn modelId="{99110DB5-594D-4BDC-834E-82DAECCA6BDB}" type="presOf" srcId="{97E1C850-D7EA-4B9F-9B36-D6A5E0406F56}" destId="{BC6FCD86-6C91-4AAA-B456-4819254DAFDE}" srcOrd="0" destOrd="0" presId="urn:microsoft.com/office/officeart/2005/8/layout/equation1"/>
    <dgm:cxn modelId="{3BAB7E1D-D218-4E9E-87F5-238338E6DA5C}" srcId="{DCC2765D-9A64-4FAE-9309-83A58F32D00A}" destId="{C9D4E179-43ED-4B23-99C6-7EC724EC4F44}" srcOrd="1" destOrd="0" parTransId="{9B4A68BB-E320-44B1-A6DB-87FD924CFD93}" sibTransId="{580875A8-0023-4D45-82BD-CD3161148547}"/>
    <dgm:cxn modelId="{582463C0-999D-4C15-9E7E-A83058724CD5}" type="presOf" srcId="{580875A8-0023-4D45-82BD-CD3161148547}" destId="{C6EB5868-90CE-45E8-9DF0-163AE48FBF98}" srcOrd="0" destOrd="0" presId="urn:microsoft.com/office/officeart/2005/8/layout/equation1"/>
    <dgm:cxn modelId="{969A6D43-5420-4F46-B789-293EFF365E04}" type="presOf" srcId="{DCC2765D-9A64-4FAE-9309-83A58F32D00A}" destId="{7CD32195-6BBC-45E2-9A2C-DFA728492855}" srcOrd="0" destOrd="0" presId="urn:microsoft.com/office/officeart/2005/8/layout/equation1"/>
    <dgm:cxn modelId="{119E74A5-4D6D-4BDF-BF68-70A8F3FB571A}" type="presOf" srcId="{39F3BB6B-CC33-46BD-A967-4CF644F65DED}" destId="{40820CD0-D86E-486E-BFC3-312C53936CF4}" srcOrd="0" destOrd="0" presId="urn:microsoft.com/office/officeart/2005/8/layout/equation1"/>
    <dgm:cxn modelId="{C4C16EFA-9714-42AE-96C3-55809118E505}" type="presParOf" srcId="{7CD32195-6BBC-45E2-9A2C-DFA728492855}" destId="{BC6FCD86-6C91-4AAA-B456-4819254DAFDE}" srcOrd="0" destOrd="0" presId="urn:microsoft.com/office/officeart/2005/8/layout/equation1"/>
    <dgm:cxn modelId="{2ADD3C13-C443-4DAC-9ABF-EABA4C4C1AF2}" type="presParOf" srcId="{7CD32195-6BBC-45E2-9A2C-DFA728492855}" destId="{8D2207DF-94AA-45F1-A865-0ED654471855}" srcOrd="1" destOrd="0" presId="urn:microsoft.com/office/officeart/2005/8/layout/equation1"/>
    <dgm:cxn modelId="{902F11B7-DEDA-4AFC-B609-782E9787EC2C}" type="presParOf" srcId="{7CD32195-6BBC-45E2-9A2C-DFA728492855}" destId="{5607BDB3-F13D-4097-88CF-8488385EBE72}" srcOrd="2" destOrd="0" presId="urn:microsoft.com/office/officeart/2005/8/layout/equation1"/>
    <dgm:cxn modelId="{2294DA3C-22E2-4602-AAF7-913F5B7B1FED}" type="presParOf" srcId="{7CD32195-6BBC-45E2-9A2C-DFA728492855}" destId="{0C13DDF7-7A74-4000-87E6-697D300D5F8C}" srcOrd="3" destOrd="0" presId="urn:microsoft.com/office/officeart/2005/8/layout/equation1"/>
    <dgm:cxn modelId="{9094F311-49C9-4059-B761-928041B6FBD7}" type="presParOf" srcId="{7CD32195-6BBC-45E2-9A2C-DFA728492855}" destId="{B7303818-73F2-4843-855B-FD4585870770}" srcOrd="4" destOrd="0" presId="urn:microsoft.com/office/officeart/2005/8/layout/equation1"/>
    <dgm:cxn modelId="{BEF4C15E-85C5-454A-8C03-498031025D67}" type="presParOf" srcId="{7CD32195-6BBC-45E2-9A2C-DFA728492855}" destId="{96EC6D3A-528C-4F3E-A930-8979D29FDBAD}" srcOrd="5" destOrd="0" presId="urn:microsoft.com/office/officeart/2005/8/layout/equation1"/>
    <dgm:cxn modelId="{3E44BB6A-439A-47CD-B243-677F08DF54C5}" type="presParOf" srcId="{7CD32195-6BBC-45E2-9A2C-DFA728492855}" destId="{C6EB5868-90CE-45E8-9DF0-163AE48FBF98}" srcOrd="6" destOrd="0" presId="urn:microsoft.com/office/officeart/2005/8/layout/equation1"/>
    <dgm:cxn modelId="{2DE2CDC3-9D14-43AB-A24B-AD6500A9964F}" type="presParOf" srcId="{7CD32195-6BBC-45E2-9A2C-DFA728492855}" destId="{23EA68A8-F3E7-452D-A045-2783FD03915B}" srcOrd="7" destOrd="0" presId="urn:microsoft.com/office/officeart/2005/8/layout/equation1"/>
    <dgm:cxn modelId="{D8567259-268E-4925-A0EB-EF8DAF4E40E8}" type="presParOf" srcId="{7CD32195-6BBC-45E2-9A2C-DFA728492855}" destId="{40820CD0-D86E-486E-BFC3-312C53936CF4}"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AB6C31-1434-4277-9484-C9AB2354D11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E20BB56-93C5-45A7-9535-D36B23D986AA}">
      <dgm:prSet phldrT="[Text]"/>
      <dgm:spPr/>
      <dgm:t>
        <a:bodyPr/>
        <a:lstStyle/>
        <a:p>
          <a:r>
            <a:rPr lang="en-US" b="1" dirty="0" smtClean="0"/>
            <a:t>Relief Available</a:t>
          </a:r>
          <a:endParaRPr lang="en-US" b="1" dirty="0"/>
        </a:p>
      </dgm:t>
    </dgm:pt>
    <dgm:pt modelId="{313807F4-63FA-413A-95AC-A259E9DB85C9}" type="parTrans" cxnId="{4BDA4F04-CEB5-4313-9CD2-7D97FF933E6B}">
      <dgm:prSet/>
      <dgm:spPr/>
      <dgm:t>
        <a:bodyPr/>
        <a:lstStyle/>
        <a:p>
          <a:endParaRPr lang="en-US"/>
        </a:p>
      </dgm:t>
    </dgm:pt>
    <dgm:pt modelId="{B529D4F6-EF0A-486C-8B54-1B4E42B08601}" type="sibTrans" cxnId="{4BDA4F04-CEB5-4313-9CD2-7D97FF933E6B}">
      <dgm:prSet/>
      <dgm:spPr/>
      <dgm:t>
        <a:bodyPr/>
        <a:lstStyle/>
        <a:p>
          <a:endParaRPr lang="en-US"/>
        </a:p>
      </dgm:t>
    </dgm:pt>
    <dgm:pt modelId="{CFD803E5-BCFA-4755-ABDB-55E3B4EECCCF}">
      <dgm:prSet phldrT="[Text]"/>
      <dgm:spPr/>
      <dgm:t>
        <a:bodyPr/>
        <a:lstStyle/>
        <a:p>
          <a:r>
            <a:rPr lang="en-US" dirty="0" smtClean="0"/>
            <a:t>Incorrect/incomplete information reported in 2016 related to 2015 coverage</a:t>
          </a:r>
          <a:endParaRPr lang="en-US" dirty="0"/>
        </a:p>
      </dgm:t>
    </dgm:pt>
    <dgm:pt modelId="{A138E65C-F2CF-445F-9F60-333FC5203098}" type="parTrans" cxnId="{396D6BC5-3EC6-4FE1-9858-366946FA3A9A}">
      <dgm:prSet/>
      <dgm:spPr/>
      <dgm:t>
        <a:bodyPr/>
        <a:lstStyle/>
        <a:p>
          <a:endParaRPr lang="en-US"/>
        </a:p>
      </dgm:t>
    </dgm:pt>
    <dgm:pt modelId="{57B3E3DF-BC1E-4355-A580-79772C49563D}" type="sibTrans" cxnId="{396D6BC5-3EC6-4FE1-9858-366946FA3A9A}">
      <dgm:prSet/>
      <dgm:spPr/>
      <dgm:t>
        <a:bodyPr/>
        <a:lstStyle/>
        <a:p>
          <a:endParaRPr lang="en-US"/>
        </a:p>
      </dgm:t>
    </dgm:pt>
    <dgm:pt modelId="{1D9DBB76-2049-426E-BEA5-6E83651EB3F4}">
      <dgm:prSet phldrT="[Text]"/>
      <dgm:spPr/>
      <dgm:t>
        <a:bodyPr/>
        <a:lstStyle/>
        <a:p>
          <a:pPr rtl="0"/>
          <a:r>
            <a:rPr lang="en-US" dirty="0" smtClean="0"/>
            <a:t>Failure due to reasonable cause (IRS discretion)</a:t>
          </a:r>
          <a:endParaRPr lang="en-US" dirty="0"/>
        </a:p>
      </dgm:t>
    </dgm:pt>
    <dgm:pt modelId="{2C2DD413-854C-4862-96D1-D121BEB5EE0A}" type="parTrans" cxnId="{44459E14-4A31-43E5-B418-AE294731C00D}">
      <dgm:prSet/>
      <dgm:spPr/>
      <dgm:t>
        <a:bodyPr/>
        <a:lstStyle/>
        <a:p>
          <a:endParaRPr lang="en-US"/>
        </a:p>
      </dgm:t>
    </dgm:pt>
    <dgm:pt modelId="{F8E7187B-E372-4790-A81F-EE97B5B38C12}" type="sibTrans" cxnId="{44459E14-4A31-43E5-B418-AE294731C00D}">
      <dgm:prSet/>
      <dgm:spPr/>
      <dgm:t>
        <a:bodyPr/>
        <a:lstStyle/>
        <a:p>
          <a:endParaRPr lang="en-US"/>
        </a:p>
      </dgm:t>
    </dgm:pt>
    <dgm:pt modelId="{F163E3F1-DA23-46B5-8E7F-3AB5795FADCC}">
      <dgm:prSet phldrT="[Text]"/>
      <dgm:spPr/>
      <dgm:t>
        <a:bodyPr/>
        <a:lstStyle/>
        <a:p>
          <a:r>
            <a:rPr lang="en-US" b="1" dirty="0" smtClean="0"/>
            <a:t>Relief NOT Available</a:t>
          </a:r>
          <a:endParaRPr lang="en-US" b="1" dirty="0"/>
        </a:p>
      </dgm:t>
    </dgm:pt>
    <dgm:pt modelId="{11B30F24-2A26-4C5B-9F4A-097EE6A3A6D5}" type="parTrans" cxnId="{77A6122B-B94E-40DC-BBB5-054FD9CAE687}">
      <dgm:prSet/>
      <dgm:spPr/>
      <dgm:t>
        <a:bodyPr/>
        <a:lstStyle/>
        <a:p>
          <a:endParaRPr lang="en-US"/>
        </a:p>
      </dgm:t>
    </dgm:pt>
    <dgm:pt modelId="{0904FA94-B281-4649-9957-B08FE004A7A1}" type="sibTrans" cxnId="{77A6122B-B94E-40DC-BBB5-054FD9CAE687}">
      <dgm:prSet/>
      <dgm:spPr/>
      <dgm:t>
        <a:bodyPr/>
        <a:lstStyle/>
        <a:p>
          <a:endParaRPr lang="en-US"/>
        </a:p>
      </dgm:t>
    </dgm:pt>
    <dgm:pt modelId="{4B77B907-985F-47BD-8D4A-DD0985813D63}">
      <dgm:prSet phldrT="[Text]"/>
      <dgm:spPr/>
      <dgm:t>
        <a:bodyPr/>
        <a:lstStyle/>
        <a:p>
          <a:pPr rtl="0"/>
          <a:r>
            <a:rPr lang="en-US" dirty="0" smtClean="0"/>
            <a:t>No good faith effort to comply</a:t>
          </a:r>
          <a:endParaRPr lang="en-US" dirty="0"/>
        </a:p>
      </dgm:t>
    </dgm:pt>
    <dgm:pt modelId="{8AFB6FB1-59B2-468B-B37B-ECB7EB7BCD6C}" type="parTrans" cxnId="{7271D687-6900-4C98-B5A5-07359A8BFE02}">
      <dgm:prSet/>
      <dgm:spPr/>
      <dgm:t>
        <a:bodyPr/>
        <a:lstStyle/>
        <a:p>
          <a:endParaRPr lang="en-US"/>
        </a:p>
      </dgm:t>
    </dgm:pt>
    <dgm:pt modelId="{1BD572FB-831F-4ED2-ADD4-2BFE67852CFB}" type="sibTrans" cxnId="{7271D687-6900-4C98-B5A5-07359A8BFE02}">
      <dgm:prSet/>
      <dgm:spPr/>
      <dgm:t>
        <a:bodyPr/>
        <a:lstStyle/>
        <a:p>
          <a:endParaRPr lang="en-US"/>
        </a:p>
      </dgm:t>
    </dgm:pt>
    <dgm:pt modelId="{7E6F8D8E-1844-428C-8601-4E708BFD868A}">
      <dgm:prSet phldrT="[Text]"/>
      <dgm:spPr/>
      <dgm:t>
        <a:bodyPr/>
        <a:lstStyle/>
        <a:p>
          <a:r>
            <a:rPr lang="en-US" dirty="0" smtClean="0"/>
            <a:t>Failure to timely file information return or furnish  statement</a:t>
          </a:r>
          <a:endParaRPr lang="en-US" dirty="0"/>
        </a:p>
      </dgm:t>
    </dgm:pt>
    <dgm:pt modelId="{F445E8D0-60A0-4EEC-BBE0-943E8BC685CF}" type="parTrans" cxnId="{FCAB0066-E56B-4666-B81A-FD0F3ED0BF22}">
      <dgm:prSet/>
      <dgm:spPr/>
      <dgm:t>
        <a:bodyPr/>
        <a:lstStyle/>
        <a:p>
          <a:endParaRPr lang="en-US"/>
        </a:p>
      </dgm:t>
    </dgm:pt>
    <dgm:pt modelId="{F8FD847B-310C-4C76-9A4B-A303BCFAA44B}" type="sibTrans" cxnId="{FCAB0066-E56B-4666-B81A-FD0F3ED0BF22}">
      <dgm:prSet/>
      <dgm:spPr/>
      <dgm:t>
        <a:bodyPr/>
        <a:lstStyle/>
        <a:p>
          <a:endParaRPr lang="en-US"/>
        </a:p>
      </dgm:t>
    </dgm:pt>
    <dgm:pt modelId="{50C88416-0AA3-4D16-B14C-477944800007}" type="pres">
      <dgm:prSet presAssocID="{D6AB6C31-1434-4277-9484-C9AB2354D114}" presName="Name0" presStyleCnt="0">
        <dgm:presLayoutVars>
          <dgm:dir/>
          <dgm:animLvl val="lvl"/>
          <dgm:resizeHandles val="exact"/>
        </dgm:presLayoutVars>
      </dgm:prSet>
      <dgm:spPr/>
      <dgm:t>
        <a:bodyPr/>
        <a:lstStyle/>
        <a:p>
          <a:endParaRPr lang="en-US"/>
        </a:p>
      </dgm:t>
    </dgm:pt>
    <dgm:pt modelId="{61E9CC9D-7F11-4EBF-BC71-CAEE37420F04}" type="pres">
      <dgm:prSet presAssocID="{AE20BB56-93C5-45A7-9535-D36B23D986AA}" presName="composite" presStyleCnt="0"/>
      <dgm:spPr/>
    </dgm:pt>
    <dgm:pt modelId="{C56481A2-8267-4B8B-8D0B-12A0E3F9E707}" type="pres">
      <dgm:prSet presAssocID="{AE20BB56-93C5-45A7-9535-D36B23D986AA}" presName="parTx" presStyleLbl="alignNode1" presStyleIdx="0" presStyleCnt="2">
        <dgm:presLayoutVars>
          <dgm:chMax val="0"/>
          <dgm:chPref val="0"/>
          <dgm:bulletEnabled val="1"/>
        </dgm:presLayoutVars>
      </dgm:prSet>
      <dgm:spPr>
        <a:prstGeom prst="snip1Rect">
          <a:avLst/>
        </a:prstGeom>
      </dgm:spPr>
      <dgm:t>
        <a:bodyPr/>
        <a:lstStyle/>
        <a:p>
          <a:endParaRPr lang="en-US"/>
        </a:p>
      </dgm:t>
    </dgm:pt>
    <dgm:pt modelId="{5574EFF9-1614-4D5E-AFBB-FD66CF0E0FDE}" type="pres">
      <dgm:prSet presAssocID="{AE20BB56-93C5-45A7-9535-D36B23D986AA}" presName="desTx" presStyleLbl="alignAccFollowNode1" presStyleIdx="0" presStyleCnt="2">
        <dgm:presLayoutVars>
          <dgm:bulletEnabled val="1"/>
        </dgm:presLayoutVars>
      </dgm:prSet>
      <dgm:spPr/>
      <dgm:t>
        <a:bodyPr/>
        <a:lstStyle/>
        <a:p>
          <a:endParaRPr lang="en-US"/>
        </a:p>
      </dgm:t>
    </dgm:pt>
    <dgm:pt modelId="{FB5E7508-433B-4E26-99B5-C9B0FAB3338E}" type="pres">
      <dgm:prSet presAssocID="{B529D4F6-EF0A-486C-8B54-1B4E42B08601}" presName="space" presStyleCnt="0"/>
      <dgm:spPr/>
    </dgm:pt>
    <dgm:pt modelId="{F1F64862-6972-44AF-B2A4-9BE232E7745A}" type="pres">
      <dgm:prSet presAssocID="{F163E3F1-DA23-46B5-8E7F-3AB5795FADCC}" presName="composite" presStyleCnt="0"/>
      <dgm:spPr/>
    </dgm:pt>
    <dgm:pt modelId="{B6CA8B7E-29C3-42F0-A838-E17925EFFEB4}" type="pres">
      <dgm:prSet presAssocID="{F163E3F1-DA23-46B5-8E7F-3AB5795FADCC}" presName="parTx" presStyleLbl="alignNode1" presStyleIdx="1" presStyleCnt="2">
        <dgm:presLayoutVars>
          <dgm:chMax val="0"/>
          <dgm:chPref val="0"/>
          <dgm:bulletEnabled val="1"/>
        </dgm:presLayoutVars>
      </dgm:prSet>
      <dgm:spPr>
        <a:prstGeom prst="snip1Rect">
          <a:avLst/>
        </a:prstGeom>
      </dgm:spPr>
      <dgm:t>
        <a:bodyPr/>
        <a:lstStyle/>
        <a:p>
          <a:endParaRPr lang="en-US"/>
        </a:p>
      </dgm:t>
    </dgm:pt>
    <dgm:pt modelId="{666EE279-2033-41C9-9952-1E56CC0293E7}" type="pres">
      <dgm:prSet presAssocID="{F163E3F1-DA23-46B5-8E7F-3AB5795FADCC}" presName="desTx" presStyleLbl="alignAccFollowNode1" presStyleIdx="1" presStyleCnt="2">
        <dgm:presLayoutVars>
          <dgm:bulletEnabled val="1"/>
        </dgm:presLayoutVars>
      </dgm:prSet>
      <dgm:spPr/>
      <dgm:t>
        <a:bodyPr/>
        <a:lstStyle/>
        <a:p>
          <a:endParaRPr lang="en-US"/>
        </a:p>
      </dgm:t>
    </dgm:pt>
  </dgm:ptLst>
  <dgm:cxnLst>
    <dgm:cxn modelId="{396D6BC5-3EC6-4FE1-9858-366946FA3A9A}" srcId="{AE20BB56-93C5-45A7-9535-D36B23D986AA}" destId="{CFD803E5-BCFA-4755-ABDB-55E3B4EECCCF}" srcOrd="0" destOrd="0" parTransId="{A138E65C-F2CF-445F-9F60-333FC5203098}" sibTransId="{57B3E3DF-BC1E-4355-A580-79772C49563D}"/>
    <dgm:cxn modelId="{C2F946BB-1629-46EF-89C3-B0E187D51A6B}" type="presOf" srcId="{D6AB6C31-1434-4277-9484-C9AB2354D114}" destId="{50C88416-0AA3-4D16-B14C-477944800007}" srcOrd="0" destOrd="0" presId="urn:microsoft.com/office/officeart/2005/8/layout/hList1"/>
    <dgm:cxn modelId="{F71B9DAB-0BBD-49C0-AE59-F76A13726C11}" type="presOf" srcId="{1D9DBB76-2049-426E-BEA5-6E83651EB3F4}" destId="{5574EFF9-1614-4D5E-AFBB-FD66CF0E0FDE}" srcOrd="0" destOrd="1" presId="urn:microsoft.com/office/officeart/2005/8/layout/hList1"/>
    <dgm:cxn modelId="{C24656FA-298E-473A-B945-A1EE6DAB121E}" type="presOf" srcId="{CFD803E5-BCFA-4755-ABDB-55E3B4EECCCF}" destId="{5574EFF9-1614-4D5E-AFBB-FD66CF0E0FDE}" srcOrd="0" destOrd="0" presId="urn:microsoft.com/office/officeart/2005/8/layout/hList1"/>
    <dgm:cxn modelId="{FCAB0066-E56B-4666-B81A-FD0F3ED0BF22}" srcId="{F163E3F1-DA23-46B5-8E7F-3AB5795FADCC}" destId="{7E6F8D8E-1844-428C-8601-4E708BFD868A}" srcOrd="1" destOrd="0" parTransId="{F445E8D0-60A0-4EEC-BBE0-943E8BC685CF}" sibTransId="{F8FD847B-310C-4C76-9A4B-A303BCFAA44B}"/>
    <dgm:cxn modelId="{77A6122B-B94E-40DC-BBB5-054FD9CAE687}" srcId="{D6AB6C31-1434-4277-9484-C9AB2354D114}" destId="{F163E3F1-DA23-46B5-8E7F-3AB5795FADCC}" srcOrd="1" destOrd="0" parTransId="{11B30F24-2A26-4C5B-9F4A-097EE6A3A6D5}" sibTransId="{0904FA94-B281-4649-9957-B08FE004A7A1}"/>
    <dgm:cxn modelId="{E9C8EE37-B523-4EB7-B026-92D25AEB27FD}" type="presOf" srcId="{F163E3F1-DA23-46B5-8E7F-3AB5795FADCC}" destId="{B6CA8B7E-29C3-42F0-A838-E17925EFFEB4}" srcOrd="0" destOrd="0" presId="urn:microsoft.com/office/officeart/2005/8/layout/hList1"/>
    <dgm:cxn modelId="{7271D687-6900-4C98-B5A5-07359A8BFE02}" srcId="{F163E3F1-DA23-46B5-8E7F-3AB5795FADCC}" destId="{4B77B907-985F-47BD-8D4A-DD0985813D63}" srcOrd="0" destOrd="0" parTransId="{8AFB6FB1-59B2-468B-B37B-ECB7EB7BCD6C}" sibTransId="{1BD572FB-831F-4ED2-ADD4-2BFE67852CFB}"/>
    <dgm:cxn modelId="{6FBDFA5F-533B-4151-8FA0-DD5522924E61}" type="presOf" srcId="{7E6F8D8E-1844-428C-8601-4E708BFD868A}" destId="{666EE279-2033-41C9-9952-1E56CC0293E7}" srcOrd="0" destOrd="1" presId="urn:microsoft.com/office/officeart/2005/8/layout/hList1"/>
    <dgm:cxn modelId="{971F3CA0-C8D1-4461-8DFD-3AC7DBB8CDAA}" type="presOf" srcId="{4B77B907-985F-47BD-8D4A-DD0985813D63}" destId="{666EE279-2033-41C9-9952-1E56CC0293E7}" srcOrd="0" destOrd="0" presId="urn:microsoft.com/office/officeart/2005/8/layout/hList1"/>
    <dgm:cxn modelId="{E1C0E261-1C36-43D6-BF49-DC73E7944544}" type="presOf" srcId="{AE20BB56-93C5-45A7-9535-D36B23D986AA}" destId="{C56481A2-8267-4B8B-8D0B-12A0E3F9E707}" srcOrd="0" destOrd="0" presId="urn:microsoft.com/office/officeart/2005/8/layout/hList1"/>
    <dgm:cxn modelId="{4BDA4F04-CEB5-4313-9CD2-7D97FF933E6B}" srcId="{D6AB6C31-1434-4277-9484-C9AB2354D114}" destId="{AE20BB56-93C5-45A7-9535-D36B23D986AA}" srcOrd="0" destOrd="0" parTransId="{313807F4-63FA-413A-95AC-A259E9DB85C9}" sibTransId="{B529D4F6-EF0A-486C-8B54-1B4E42B08601}"/>
    <dgm:cxn modelId="{44459E14-4A31-43E5-B418-AE294731C00D}" srcId="{AE20BB56-93C5-45A7-9535-D36B23D986AA}" destId="{1D9DBB76-2049-426E-BEA5-6E83651EB3F4}" srcOrd="1" destOrd="0" parTransId="{2C2DD413-854C-4862-96D1-D121BEB5EE0A}" sibTransId="{F8E7187B-E372-4790-A81F-EE97B5B38C12}"/>
    <dgm:cxn modelId="{7AFC3308-2E1D-4CE8-B376-2E77BB1FB997}" type="presParOf" srcId="{50C88416-0AA3-4D16-B14C-477944800007}" destId="{61E9CC9D-7F11-4EBF-BC71-CAEE37420F04}" srcOrd="0" destOrd="0" presId="urn:microsoft.com/office/officeart/2005/8/layout/hList1"/>
    <dgm:cxn modelId="{49D5884F-DE9F-4543-B256-438D52C46D98}" type="presParOf" srcId="{61E9CC9D-7F11-4EBF-BC71-CAEE37420F04}" destId="{C56481A2-8267-4B8B-8D0B-12A0E3F9E707}" srcOrd="0" destOrd="0" presId="urn:microsoft.com/office/officeart/2005/8/layout/hList1"/>
    <dgm:cxn modelId="{E49B1A7E-7F2E-4269-937D-78F3CA6009F1}" type="presParOf" srcId="{61E9CC9D-7F11-4EBF-BC71-CAEE37420F04}" destId="{5574EFF9-1614-4D5E-AFBB-FD66CF0E0FDE}" srcOrd="1" destOrd="0" presId="urn:microsoft.com/office/officeart/2005/8/layout/hList1"/>
    <dgm:cxn modelId="{8E25AFBD-53C7-4003-9146-3AE037607497}" type="presParOf" srcId="{50C88416-0AA3-4D16-B14C-477944800007}" destId="{FB5E7508-433B-4E26-99B5-C9B0FAB3338E}" srcOrd="1" destOrd="0" presId="urn:microsoft.com/office/officeart/2005/8/layout/hList1"/>
    <dgm:cxn modelId="{6B44D3A3-D570-448F-BAAB-A692A243EA2F}" type="presParOf" srcId="{50C88416-0AA3-4D16-B14C-477944800007}" destId="{F1F64862-6972-44AF-B2A4-9BE232E7745A}" srcOrd="2" destOrd="0" presId="urn:microsoft.com/office/officeart/2005/8/layout/hList1"/>
    <dgm:cxn modelId="{AEB22547-BFA4-4FE9-B0BC-7D2BB49C7EED}" type="presParOf" srcId="{F1F64862-6972-44AF-B2A4-9BE232E7745A}" destId="{B6CA8B7E-29C3-42F0-A838-E17925EFFEB4}" srcOrd="0" destOrd="0" presId="urn:microsoft.com/office/officeart/2005/8/layout/hList1"/>
    <dgm:cxn modelId="{5CD6206D-26A1-43CE-A84A-136F189D9D12}" type="presParOf" srcId="{F1F64862-6972-44AF-B2A4-9BE232E7745A}" destId="{666EE279-2033-41C9-9952-1E56CC0293E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98E7F-3675-4DC9-8DCF-00854EE096F9}">
      <dsp:nvSpPr>
        <dsp:cNvPr id="0" name=""/>
        <dsp:cNvSpPr/>
      </dsp:nvSpPr>
      <dsp:spPr>
        <a:xfrm>
          <a:off x="2635" y="12542"/>
          <a:ext cx="3737074" cy="118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kern="1200" dirty="0" smtClean="0"/>
            <a:t>Erica Storm, Esq. </a:t>
          </a:r>
          <a:endParaRPr lang="en-US" sz="3200" kern="1200" dirty="0"/>
        </a:p>
      </dsp:txBody>
      <dsp:txXfrm>
        <a:off x="2635" y="12542"/>
        <a:ext cx="3737074" cy="1180800"/>
      </dsp:txXfrm>
    </dsp:sp>
    <dsp:sp modelId="{EC5C66E5-FFAD-4311-AB3D-54B71D2A6790}">
      <dsp:nvSpPr>
        <dsp:cNvPr id="0" name=""/>
        <dsp:cNvSpPr/>
      </dsp:nvSpPr>
      <dsp:spPr>
        <a:xfrm>
          <a:off x="2635" y="1193342"/>
          <a:ext cx="3737074" cy="332007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ts val="1800"/>
            </a:spcAft>
            <a:buChar char="••"/>
          </a:pPr>
          <a:r>
            <a:rPr lang="en-US" sz="2400" kern="1200" dirty="0" smtClean="0">
              <a:solidFill>
                <a:srgbClr val="676963"/>
              </a:solidFill>
            </a:rPr>
            <a:t>Employment and benefits attorney</a:t>
          </a:r>
          <a:endParaRPr lang="en-US" sz="2400" kern="1200" dirty="0">
            <a:solidFill>
              <a:srgbClr val="676963"/>
            </a:solidFill>
          </a:endParaRPr>
        </a:p>
        <a:p>
          <a:pPr marL="228600" lvl="1" indent="-228600" algn="l" defTabSz="1066800">
            <a:lnSpc>
              <a:spcPct val="90000"/>
            </a:lnSpc>
            <a:spcBef>
              <a:spcPct val="0"/>
            </a:spcBef>
            <a:spcAft>
              <a:spcPts val="1800"/>
            </a:spcAft>
            <a:buChar char="••"/>
          </a:pPr>
          <a:r>
            <a:rPr lang="en-US" sz="2400" kern="1200" dirty="0" smtClean="0">
              <a:solidFill>
                <a:srgbClr val="676963"/>
              </a:solidFill>
            </a:rPr>
            <a:t>Expertise in Affordable Care Act and other health plan compliance issues</a:t>
          </a:r>
          <a:endParaRPr lang="en-US" sz="2400" kern="1200" dirty="0">
            <a:solidFill>
              <a:srgbClr val="676963"/>
            </a:solidFill>
          </a:endParaRPr>
        </a:p>
        <a:p>
          <a:pPr marL="228600" lvl="1" indent="-228600" algn="l" defTabSz="1066800">
            <a:lnSpc>
              <a:spcPct val="90000"/>
            </a:lnSpc>
            <a:spcBef>
              <a:spcPct val="0"/>
            </a:spcBef>
            <a:spcAft>
              <a:spcPct val="15000"/>
            </a:spcAft>
            <a:buChar char="••"/>
          </a:pPr>
          <a:r>
            <a:rPr lang="en-US" sz="2400" kern="1200" dirty="0" smtClean="0">
              <a:solidFill>
                <a:srgbClr val="676963"/>
              </a:solidFill>
            </a:rPr>
            <a:t>Educates employers on compliance obligations</a:t>
          </a:r>
          <a:endParaRPr lang="en-US" sz="2400" kern="1200" dirty="0">
            <a:solidFill>
              <a:srgbClr val="676963"/>
            </a:solidFill>
          </a:endParaRPr>
        </a:p>
      </dsp:txBody>
      <dsp:txXfrm>
        <a:off x="2635" y="1193342"/>
        <a:ext cx="3737074" cy="3320077"/>
      </dsp:txXfrm>
    </dsp:sp>
    <dsp:sp modelId="{0EF81752-E44D-4693-98B1-11517470CA1E}">
      <dsp:nvSpPr>
        <dsp:cNvPr id="0" name=""/>
        <dsp:cNvSpPr/>
      </dsp:nvSpPr>
      <dsp:spPr>
        <a:xfrm>
          <a:off x="4267197" y="12542"/>
          <a:ext cx="3955468" cy="118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kern="1200" dirty="0" smtClean="0"/>
            <a:t>Becca Kopps, Esq. </a:t>
          </a:r>
          <a:endParaRPr lang="en-US" sz="3200" kern="1200" dirty="0"/>
        </a:p>
      </dsp:txBody>
      <dsp:txXfrm>
        <a:off x="4267197" y="12542"/>
        <a:ext cx="3955468" cy="1180800"/>
      </dsp:txXfrm>
    </dsp:sp>
    <dsp:sp modelId="{EFE13919-717F-4884-BA7E-3BF4BA82E13D}">
      <dsp:nvSpPr>
        <dsp:cNvPr id="0" name=""/>
        <dsp:cNvSpPr/>
      </dsp:nvSpPr>
      <dsp:spPr>
        <a:xfrm>
          <a:off x="4262900" y="1193342"/>
          <a:ext cx="3964064" cy="332007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ts val="1800"/>
            </a:spcAft>
            <a:buChar char="••"/>
          </a:pPr>
          <a:r>
            <a:rPr lang="en-US" sz="2400" kern="1200" dirty="0" smtClean="0">
              <a:solidFill>
                <a:srgbClr val="676963"/>
              </a:solidFill>
            </a:rPr>
            <a:t>Employment and benefits attorney</a:t>
          </a:r>
          <a:endParaRPr lang="en-US" sz="2400" kern="1200" dirty="0">
            <a:solidFill>
              <a:srgbClr val="676963"/>
            </a:solidFill>
          </a:endParaRPr>
        </a:p>
        <a:p>
          <a:pPr marL="228600" lvl="1" indent="-228600" algn="l" defTabSz="1066800">
            <a:lnSpc>
              <a:spcPct val="90000"/>
            </a:lnSpc>
            <a:spcBef>
              <a:spcPct val="0"/>
            </a:spcBef>
            <a:spcAft>
              <a:spcPts val="1800"/>
            </a:spcAft>
            <a:buChar char="••"/>
          </a:pPr>
          <a:r>
            <a:rPr lang="en-US" sz="2400" kern="1200" dirty="0" smtClean="0">
              <a:solidFill>
                <a:srgbClr val="676963"/>
              </a:solidFill>
            </a:rPr>
            <a:t>Focuses primarily on Affordable Care Act issues</a:t>
          </a:r>
          <a:endParaRPr lang="en-US" sz="2400" kern="1200" dirty="0">
            <a:solidFill>
              <a:srgbClr val="676963"/>
            </a:solidFill>
          </a:endParaRPr>
        </a:p>
        <a:p>
          <a:pPr marL="228600" lvl="1" indent="-228600" algn="l" defTabSz="1066800">
            <a:lnSpc>
              <a:spcPct val="90000"/>
            </a:lnSpc>
            <a:spcBef>
              <a:spcPct val="0"/>
            </a:spcBef>
            <a:spcAft>
              <a:spcPct val="15000"/>
            </a:spcAft>
            <a:buChar char="••"/>
          </a:pPr>
          <a:r>
            <a:rPr lang="en-US" sz="2400" kern="1200" dirty="0" smtClean="0">
              <a:solidFill>
                <a:srgbClr val="676963"/>
              </a:solidFill>
            </a:rPr>
            <a:t>Creates educational materials and compliance resources</a:t>
          </a:r>
          <a:endParaRPr lang="en-US" sz="2400" kern="1200" dirty="0">
            <a:solidFill>
              <a:srgbClr val="676963"/>
            </a:solidFill>
          </a:endParaRPr>
        </a:p>
      </dsp:txBody>
      <dsp:txXfrm>
        <a:off x="4262900" y="1193342"/>
        <a:ext cx="3964064" cy="33200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856BC-4D9C-482E-B27D-070B5CCCD09E}">
      <dsp:nvSpPr>
        <dsp:cNvPr id="0" name=""/>
        <dsp:cNvSpPr/>
      </dsp:nvSpPr>
      <dsp:spPr>
        <a:xfrm>
          <a:off x="0" y="460053"/>
          <a:ext cx="8642684" cy="151826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768" tIns="416560" rIns="670768" bIns="113792"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smtClean="0">
              <a:latin typeface="Calibri" panose="020F0502020204030204" pitchFamily="34" charset="0"/>
            </a:rPr>
            <a:t>Insured plans</a:t>
          </a:r>
          <a:r>
            <a:rPr lang="en-US" sz="1600" kern="1200" dirty="0" smtClean="0">
              <a:latin typeface="Calibri" panose="020F0502020204030204" pitchFamily="34" charset="0"/>
            </a:rPr>
            <a:t>: the health insurance issuer (not the employer)</a:t>
          </a:r>
          <a:endParaRPr lang="en-US" sz="1600" kern="1200" dirty="0">
            <a:latin typeface="Calibri" panose="020F0502020204030204" pitchFamily="34" charset="0"/>
          </a:endParaRPr>
        </a:p>
        <a:p>
          <a:pPr marL="171450" lvl="1" indent="-171450" algn="l" defTabSz="711200" rtl="0">
            <a:lnSpc>
              <a:spcPct val="90000"/>
            </a:lnSpc>
            <a:spcBef>
              <a:spcPct val="0"/>
            </a:spcBef>
            <a:spcAft>
              <a:spcPct val="15000"/>
            </a:spcAft>
            <a:buChar char="••"/>
          </a:pPr>
          <a:r>
            <a:rPr lang="en-US" sz="1600" b="1" kern="1200" dirty="0" smtClean="0">
              <a:latin typeface="Calibri" panose="020F0502020204030204" pitchFamily="34" charset="0"/>
            </a:rPr>
            <a:t>Self-insured group health plans</a:t>
          </a:r>
          <a:r>
            <a:rPr lang="en-US" sz="1600" kern="1200" dirty="0" smtClean="0">
              <a:latin typeface="Calibri" panose="020F0502020204030204" pitchFamily="34" charset="0"/>
            </a:rPr>
            <a:t>: the plan sponsor</a:t>
          </a:r>
          <a:endParaRPr lang="en-US" sz="1600" kern="1200" dirty="0">
            <a:latin typeface="Calibri" panose="020F0502020204030204" pitchFamily="34" charset="0"/>
          </a:endParaRPr>
        </a:p>
        <a:p>
          <a:pPr marL="171450" lvl="1" indent="-171450" algn="l" defTabSz="711200" rtl="0">
            <a:lnSpc>
              <a:spcPct val="90000"/>
            </a:lnSpc>
            <a:spcBef>
              <a:spcPct val="0"/>
            </a:spcBef>
            <a:spcAft>
              <a:spcPct val="15000"/>
            </a:spcAft>
            <a:buChar char="••"/>
          </a:pPr>
          <a:r>
            <a:rPr lang="en-US" sz="1600" b="1" kern="1200" dirty="0" smtClean="0">
              <a:latin typeface="Calibri" panose="020F0502020204030204" pitchFamily="34" charset="0"/>
            </a:rPr>
            <a:t>Government-sponsored programs</a:t>
          </a:r>
          <a:r>
            <a:rPr lang="en-US" sz="1600" kern="1200" dirty="0" smtClean="0">
              <a:latin typeface="Calibri" panose="020F0502020204030204" pitchFamily="34" charset="0"/>
            </a:rPr>
            <a:t>: the executive department or agency of a governmental unit that provides coverage under the government-sponsored program</a:t>
          </a:r>
          <a:endParaRPr lang="en-US" sz="1600" kern="1200" dirty="0">
            <a:latin typeface="Calibri" panose="020F0502020204030204" pitchFamily="34" charset="0"/>
          </a:endParaRPr>
        </a:p>
      </dsp:txBody>
      <dsp:txXfrm>
        <a:off x="0" y="460053"/>
        <a:ext cx="8642684" cy="1518265"/>
      </dsp:txXfrm>
    </dsp:sp>
    <dsp:sp modelId="{5EAB3F44-096D-4E91-ABCD-4A14DB2282BF}">
      <dsp:nvSpPr>
        <dsp:cNvPr id="0" name=""/>
        <dsp:cNvSpPr/>
      </dsp:nvSpPr>
      <dsp:spPr>
        <a:xfrm>
          <a:off x="157141" y="157268"/>
          <a:ext cx="7177394" cy="5694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71" tIns="0" rIns="228671" bIns="0" numCol="1" spcCol="1270" anchor="ctr" anchorCtr="0">
          <a:noAutofit/>
        </a:bodyPr>
        <a:lstStyle/>
        <a:p>
          <a:pPr lvl="0" algn="l" defTabSz="800100" rtl="0">
            <a:lnSpc>
              <a:spcPct val="90000"/>
            </a:lnSpc>
            <a:spcBef>
              <a:spcPct val="0"/>
            </a:spcBef>
            <a:spcAft>
              <a:spcPct val="35000"/>
            </a:spcAft>
          </a:pPr>
          <a:r>
            <a:rPr lang="en-US" sz="1800" kern="1200" dirty="0" smtClean="0">
              <a:latin typeface="Calibri" panose="020F0502020204030204" pitchFamily="34" charset="0"/>
            </a:rPr>
            <a:t>Any person that provides </a:t>
          </a:r>
          <a:r>
            <a:rPr lang="en-US" sz="1800" b="1" kern="1200" dirty="0" smtClean="0">
              <a:latin typeface="Calibri" panose="020F0502020204030204" pitchFamily="34" charset="0"/>
            </a:rPr>
            <a:t>minimum essential coverage </a:t>
          </a:r>
          <a:r>
            <a:rPr lang="en-US" sz="1800" kern="1200" dirty="0" smtClean="0">
              <a:latin typeface="Calibri" panose="020F0502020204030204" pitchFamily="34" charset="0"/>
            </a:rPr>
            <a:t>to an individual:</a:t>
          </a:r>
          <a:endParaRPr lang="en-US" sz="1800" kern="1200" dirty="0">
            <a:latin typeface="Calibri" panose="020F0502020204030204" pitchFamily="34" charset="0"/>
          </a:endParaRPr>
        </a:p>
      </dsp:txBody>
      <dsp:txXfrm>
        <a:off x="184941" y="185068"/>
        <a:ext cx="7121794" cy="5138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2A6B7-42C1-4146-B8D4-BED0903700C5}">
      <dsp:nvSpPr>
        <dsp:cNvPr id="0" name=""/>
        <dsp:cNvSpPr/>
      </dsp:nvSpPr>
      <dsp:spPr>
        <a:xfrm>
          <a:off x="4278" y="818442"/>
          <a:ext cx="2188610" cy="56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rtl="0">
            <a:lnSpc>
              <a:spcPct val="90000"/>
            </a:lnSpc>
            <a:spcBef>
              <a:spcPct val="0"/>
            </a:spcBef>
            <a:spcAft>
              <a:spcPct val="35000"/>
            </a:spcAft>
          </a:pPr>
          <a:r>
            <a:rPr lang="en-US" sz="1800" kern="1200" dirty="0" smtClean="0"/>
            <a:t>Minimum Essential Coverage:</a:t>
          </a:r>
          <a:endParaRPr lang="en-US" sz="1800" kern="1200" dirty="0"/>
        </a:p>
      </dsp:txBody>
      <dsp:txXfrm>
        <a:off x="4278" y="818442"/>
        <a:ext cx="2188610" cy="568012"/>
      </dsp:txXfrm>
    </dsp:sp>
    <dsp:sp modelId="{3BB96704-5701-42AB-8CB9-0B4A8766F721}">
      <dsp:nvSpPr>
        <dsp:cNvPr id="0" name=""/>
        <dsp:cNvSpPr/>
      </dsp:nvSpPr>
      <dsp:spPr>
        <a:xfrm>
          <a:off x="2192889" y="161678"/>
          <a:ext cx="437722" cy="1881541"/>
        </a:xfrm>
        <a:prstGeom prst="leftBrace">
          <a:avLst>
            <a:gd name="adj1" fmla="val 35000"/>
            <a:gd name="adj2" fmla="val 5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5FC9FC-B1B7-4A6C-9C32-4BE7E9FF6D4A}">
      <dsp:nvSpPr>
        <dsp:cNvPr id="0" name=""/>
        <dsp:cNvSpPr/>
      </dsp:nvSpPr>
      <dsp:spPr>
        <a:xfrm>
          <a:off x="2805700" y="161678"/>
          <a:ext cx="5953020" cy="188154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t>Eligible employer-sponsored coverage </a:t>
          </a:r>
          <a:r>
            <a:rPr lang="en-US" sz="1800" kern="1200" dirty="0" smtClean="0"/>
            <a:t>(including insured and self-insured plans, COBRA coverage and retiree coverage)</a:t>
          </a:r>
          <a:endParaRPr lang="en-US" sz="1800" kern="1200" dirty="0"/>
        </a:p>
        <a:p>
          <a:pPr marL="171450" lvl="1" indent="-171450" algn="l" defTabSz="800100" rtl="0">
            <a:lnSpc>
              <a:spcPct val="90000"/>
            </a:lnSpc>
            <a:spcBef>
              <a:spcPct val="0"/>
            </a:spcBef>
            <a:spcAft>
              <a:spcPct val="15000"/>
            </a:spcAft>
            <a:buChar char="••"/>
          </a:pPr>
          <a:r>
            <a:rPr lang="en-US" sz="1800" b="1" kern="1200" dirty="0" smtClean="0"/>
            <a:t>Individual health coverage </a:t>
          </a:r>
          <a:r>
            <a:rPr lang="en-US" sz="1800" kern="1200" dirty="0" smtClean="0"/>
            <a:t>(including Exchange/Marketplace plans)</a:t>
          </a:r>
          <a:endParaRPr lang="en-US" sz="1800" kern="1200" dirty="0"/>
        </a:p>
        <a:p>
          <a:pPr marL="171450" lvl="1" indent="-171450" algn="l" defTabSz="800100" rtl="0">
            <a:lnSpc>
              <a:spcPct val="90000"/>
            </a:lnSpc>
            <a:spcBef>
              <a:spcPct val="0"/>
            </a:spcBef>
            <a:spcAft>
              <a:spcPct val="15000"/>
            </a:spcAft>
            <a:buChar char="••"/>
          </a:pPr>
          <a:r>
            <a:rPr lang="en-US" sz="1800" b="1" kern="1200" dirty="0" smtClean="0"/>
            <a:t>Government programs </a:t>
          </a:r>
          <a:r>
            <a:rPr lang="en-US" sz="1800" kern="1200" dirty="0" smtClean="0"/>
            <a:t>(including Medicare Part A, Medicaid, CHIP and TRICARE coverage)</a:t>
          </a:r>
          <a:endParaRPr lang="en-US" sz="1800" kern="1200" dirty="0"/>
        </a:p>
      </dsp:txBody>
      <dsp:txXfrm>
        <a:off x="2805700" y="161678"/>
        <a:ext cx="5953020" cy="1881541"/>
      </dsp:txXfrm>
    </dsp:sp>
    <dsp:sp modelId="{AFD85139-9B9F-45B9-9A26-AA757EC57B8F}">
      <dsp:nvSpPr>
        <dsp:cNvPr id="0" name=""/>
        <dsp:cNvSpPr/>
      </dsp:nvSpPr>
      <dsp:spPr>
        <a:xfrm>
          <a:off x="4278" y="2175064"/>
          <a:ext cx="2188610" cy="56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rtl="0">
            <a:lnSpc>
              <a:spcPct val="90000"/>
            </a:lnSpc>
            <a:spcBef>
              <a:spcPct val="0"/>
            </a:spcBef>
            <a:spcAft>
              <a:spcPct val="35000"/>
            </a:spcAft>
          </a:pPr>
          <a:r>
            <a:rPr lang="en-US" sz="1800" kern="1200" dirty="0" smtClean="0"/>
            <a:t>MEC does NOT include:</a:t>
          </a:r>
        </a:p>
      </dsp:txBody>
      <dsp:txXfrm>
        <a:off x="4278" y="2175064"/>
        <a:ext cx="2188610" cy="568012"/>
      </dsp:txXfrm>
    </dsp:sp>
    <dsp:sp modelId="{FF3596A4-B77A-44F8-96D8-C7CF864F392E}">
      <dsp:nvSpPr>
        <dsp:cNvPr id="0" name=""/>
        <dsp:cNvSpPr/>
      </dsp:nvSpPr>
      <dsp:spPr>
        <a:xfrm>
          <a:off x="2192889" y="2108019"/>
          <a:ext cx="437722" cy="702102"/>
        </a:xfrm>
        <a:prstGeom prst="leftBrace">
          <a:avLst>
            <a:gd name="adj1" fmla="val 35000"/>
            <a:gd name="adj2" fmla="val 50000"/>
          </a:avLst>
        </a:prstGeom>
        <a:noFill/>
        <a:ln w="25400" cap="flat" cmpd="sng" algn="ctr">
          <a:solidFill>
            <a:schemeClr val="accent5"/>
          </a:solidFill>
          <a:prstDash val="solid"/>
        </a:ln>
        <a:effectLst/>
      </dsp:spPr>
      <dsp:style>
        <a:lnRef idx="2">
          <a:scrgbClr r="0" g="0" b="0"/>
        </a:lnRef>
        <a:fillRef idx="0">
          <a:scrgbClr r="0" g="0" b="0"/>
        </a:fillRef>
        <a:effectRef idx="0">
          <a:scrgbClr r="0" g="0" b="0"/>
        </a:effectRef>
        <a:fontRef idx="minor"/>
      </dsp:style>
    </dsp:sp>
    <dsp:sp modelId="{608D6E6A-3ABC-4507-9D94-C2E80B51C0E7}">
      <dsp:nvSpPr>
        <dsp:cNvPr id="0" name=""/>
        <dsp:cNvSpPr/>
      </dsp:nvSpPr>
      <dsp:spPr>
        <a:xfrm>
          <a:off x="2805700" y="2108019"/>
          <a:ext cx="5953020" cy="702102"/>
        </a:xfrm>
        <a:prstGeom prst="rect">
          <a:avLst/>
        </a:prstGeom>
        <a:solidFill>
          <a:schemeClr val="accent4">
            <a:hueOff val="14392791"/>
            <a:satOff val="-56473"/>
            <a:lumOff val="-127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t>“Supplemental coverage” </a:t>
          </a:r>
          <a:r>
            <a:rPr lang="en-US" sz="1800" kern="1200" dirty="0" smtClean="0"/>
            <a:t>such as HRAs, HSAs, coverage at on-site medical clinics or Medicare Part B</a:t>
          </a:r>
        </a:p>
      </dsp:txBody>
      <dsp:txXfrm>
        <a:off x="2805700" y="2108019"/>
        <a:ext cx="5953020" cy="7021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A270E-4413-4C61-8CDC-5A8580B5F720}">
      <dsp:nvSpPr>
        <dsp:cNvPr id="0" name=""/>
        <dsp:cNvSpPr/>
      </dsp:nvSpPr>
      <dsp:spPr>
        <a:xfrm>
          <a:off x="1521" y="0"/>
          <a:ext cx="3306298" cy="1578812"/>
        </a:xfrm>
        <a:prstGeom prst="snip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kern="1200" dirty="0" smtClean="0"/>
            <a:t>2014 Reporting</a:t>
          </a:r>
          <a:endParaRPr lang="en-US" sz="2000" kern="1200" dirty="0"/>
        </a:p>
        <a:p>
          <a:pPr marL="171450" lvl="1" indent="-171450" algn="l" defTabSz="711200">
            <a:lnSpc>
              <a:spcPct val="90000"/>
            </a:lnSpc>
            <a:spcBef>
              <a:spcPct val="0"/>
            </a:spcBef>
            <a:spcAft>
              <a:spcPct val="15000"/>
            </a:spcAft>
            <a:buChar char="••"/>
          </a:pPr>
          <a:r>
            <a:rPr lang="en-US" sz="1600" kern="1200" dirty="0" smtClean="0"/>
            <a:t>Forms and instructions available</a:t>
          </a:r>
          <a:endParaRPr lang="en-US" sz="1600" kern="1200" dirty="0"/>
        </a:p>
        <a:p>
          <a:pPr marL="171450" lvl="1" indent="-171450" algn="l" defTabSz="711200">
            <a:lnSpc>
              <a:spcPct val="90000"/>
            </a:lnSpc>
            <a:spcBef>
              <a:spcPct val="0"/>
            </a:spcBef>
            <a:spcAft>
              <a:spcPct val="15000"/>
            </a:spcAft>
            <a:buChar char="••"/>
          </a:pPr>
          <a:r>
            <a:rPr lang="en-US" sz="1600" kern="1200" dirty="0" smtClean="0"/>
            <a:t>For voluntary filing</a:t>
          </a:r>
          <a:endParaRPr lang="en-US" sz="1600" kern="1200" dirty="0"/>
        </a:p>
      </dsp:txBody>
      <dsp:txXfrm>
        <a:off x="1521" y="131570"/>
        <a:ext cx="3174728" cy="1447242"/>
      </dsp:txXfrm>
    </dsp:sp>
    <dsp:sp modelId="{C48E99B2-D9B3-4D42-A970-B604FB28045C}">
      <dsp:nvSpPr>
        <dsp:cNvPr id="0" name=""/>
        <dsp:cNvSpPr/>
      </dsp:nvSpPr>
      <dsp:spPr>
        <a:xfrm>
          <a:off x="3664710" y="346862"/>
          <a:ext cx="756606" cy="885086"/>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664710" y="523879"/>
        <a:ext cx="529624" cy="531052"/>
      </dsp:txXfrm>
    </dsp:sp>
    <dsp:sp modelId="{E90BB64A-80B5-4941-B7B7-8518C642E75E}">
      <dsp:nvSpPr>
        <dsp:cNvPr id="0" name=""/>
        <dsp:cNvSpPr/>
      </dsp:nvSpPr>
      <dsp:spPr>
        <a:xfrm>
          <a:off x="4735379" y="0"/>
          <a:ext cx="3568898" cy="1578812"/>
        </a:xfrm>
        <a:prstGeom prst="snip1Rect">
          <a:avLst/>
        </a:prstGeom>
        <a:solidFill>
          <a:schemeClr val="accent2">
            <a:hueOff val="-6515035"/>
            <a:satOff val="-39999"/>
            <a:lumOff val="14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kern="1200" dirty="0" smtClean="0"/>
            <a:t>2015 Reporting</a:t>
          </a:r>
          <a:endParaRPr lang="en-US" sz="2000" kern="1200" dirty="0"/>
        </a:p>
        <a:p>
          <a:pPr marL="171450" lvl="1" indent="-171450" algn="l" defTabSz="711200">
            <a:lnSpc>
              <a:spcPct val="90000"/>
            </a:lnSpc>
            <a:spcBef>
              <a:spcPct val="0"/>
            </a:spcBef>
            <a:spcAft>
              <a:spcPct val="15000"/>
            </a:spcAft>
            <a:buChar char="••"/>
          </a:pPr>
          <a:r>
            <a:rPr lang="en-US" sz="1600" kern="1200" dirty="0" smtClean="0"/>
            <a:t>Draft forms issued June 16, 2015</a:t>
          </a:r>
          <a:endParaRPr lang="en-US" sz="1600" kern="1200" dirty="0"/>
        </a:p>
        <a:p>
          <a:pPr marL="171450" lvl="1" indent="-171450" algn="l" defTabSz="711200">
            <a:lnSpc>
              <a:spcPct val="90000"/>
            </a:lnSpc>
            <a:spcBef>
              <a:spcPct val="0"/>
            </a:spcBef>
            <a:spcAft>
              <a:spcPct val="15000"/>
            </a:spcAft>
            <a:buChar char="••"/>
          </a:pPr>
          <a:r>
            <a:rPr lang="en-US" sz="1600" kern="1200" dirty="0" smtClean="0"/>
            <a:t>Minor changes were made</a:t>
          </a:r>
          <a:endParaRPr lang="en-US" sz="1600" kern="1200" dirty="0"/>
        </a:p>
        <a:p>
          <a:pPr marL="171450" lvl="1" indent="-171450" algn="l" defTabSz="711200">
            <a:lnSpc>
              <a:spcPct val="90000"/>
            </a:lnSpc>
            <a:spcBef>
              <a:spcPct val="0"/>
            </a:spcBef>
            <a:spcAft>
              <a:spcPct val="15000"/>
            </a:spcAft>
            <a:buChar char="••"/>
          </a:pPr>
          <a:r>
            <a:rPr lang="en-US" sz="1600" kern="1200" dirty="0" smtClean="0"/>
            <a:t>2015 instructions have not been released</a:t>
          </a:r>
          <a:endParaRPr lang="en-US" sz="1600" kern="1200" dirty="0"/>
        </a:p>
      </dsp:txBody>
      <dsp:txXfrm>
        <a:off x="4735379" y="131570"/>
        <a:ext cx="3437328" cy="144724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473A0-31ED-48A1-BB10-36F5434DDC1E}">
      <dsp:nvSpPr>
        <dsp:cNvPr id="0" name=""/>
        <dsp:cNvSpPr/>
      </dsp:nvSpPr>
      <dsp:spPr>
        <a:xfrm>
          <a:off x="0" y="432210"/>
          <a:ext cx="8686800" cy="159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458216" rIns="674192"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Employer name, </a:t>
          </a:r>
          <a:r>
            <a:rPr lang="en-US" sz="2200" kern="1200" dirty="0" err="1" smtClean="0"/>
            <a:t>EIN</a:t>
          </a:r>
          <a:r>
            <a:rPr lang="en-US" sz="2200" kern="1200" dirty="0" smtClean="0"/>
            <a:t>, address</a:t>
          </a:r>
          <a:endParaRPr lang="en-US" sz="2200" kern="1200" dirty="0"/>
        </a:p>
        <a:p>
          <a:pPr marL="228600" lvl="1" indent="-228600" algn="l" defTabSz="977900">
            <a:lnSpc>
              <a:spcPct val="90000"/>
            </a:lnSpc>
            <a:spcBef>
              <a:spcPct val="0"/>
            </a:spcBef>
            <a:spcAft>
              <a:spcPct val="15000"/>
            </a:spcAft>
            <a:buChar char="••"/>
          </a:pPr>
          <a:r>
            <a:rPr lang="en-US" sz="2200" kern="1200" dirty="0" smtClean="0"/>
            <a:t>Contact person’s name and telephone number</a:t>
          </a:r>
          <a:endParaRPr lang="en-US" sz="2200" kern="1200" dirty="0"/>
        </a:p>
        <a:p>
          <a:pPr marL="228600" lvl="1" indent="-228600" algn="l" defTabSz="977900">
            <a:lnSpc>
              <a:spcPct val="90000"/>
            </a:lnSpc>
            <a:spcBef>
              <a:spcPct val="0"/>
            </a:spcBef>
            <a:spcAft>
              <a:spcPct val="15000"/>
            </a:spcAft>
            <a:buChar char="••"/>
          </a:pPr>
          <a:r>
            <a:rPr lang="en-US" sz="2200" kern="1200" dirty="0" smtClean="0"/>
            <a:t>Total number of Forms 1095-B submitted with transmittal</a:t>
          </a:r>
          <a:endParaRPr lang="en-US" sz="2200" kern="1200" dirty="0"/>
        </a:p>
      </dsp:txBody>
      <dsp:txXfrm>
        <a:off x="0" y="432210"/>
        <a:ext cx="8686800" cy="1593900"/>
      </dsp:txXfrm>
    </dsp:sp>
    <dsp:sp modelId="{0F2CC87F-8B08-43D2-B967-6341DA6F4D9F}">
      <dsp:nvSpPr>
        <dsp:cNvPr id="0" name=""/>
        <dsp:cNvSpPr/>
      </dsp:nvSpPr>
      <dsp:spPr>
        <a:xfrm>
          <a:off x="434340" y="107489"/>
          <a:ext cx="608076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977900">
            <a:lnSpc>
              <a:spcPct val="90000"/>
            </a:lnSpc>
            <a:spcBef>
              <a:spcPct val="0"/>
            </a:spcBef>
            <a:spcAft>
              <a:spcPct val="35000"/>
            </a:spcAft>
          </a:pPr>
          <a:r>
            <a:rPr lang="en-US" sz="2200" kern="1200" dirty="0" smtClean="0"/>
            <a:t>Required Information</a:t>
          </a:r>
          <a:endParaRPr lang="en-US" sz="2200" kern="1200" dirty="0"/>
        </a:p>
      </dsp:txBody>
      <dsp:txXfrm>
        <a:off x="466043" y="139192"/>
        <a:ext cx="6017354" cy="58603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0E934-E766-486D-9A2A-C9C7AA59D7C2}">
      <dsp:nvSpPr>
        <dsp:cNvPr id="0" name=""/>
        <dsp:cNvSpPr/>
      </dsp:nvSpPr>
      <dsp:spPr>
        <a:xfrm>
          <a:off x="2713" y="137610"/>
          <a:ext cx="2645194" cy="619589"/>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Definition</a:t>
          </a:r>
          <a:endParaRPr lang="en-US" sz="1800" kern="1200" dirty="0"/>
        </a:p>
      </dsp:txBody>
      <dsp:txXfrm>
        <a:off x="2713" y="137610"/>
        <a:ext cx="2645194" cy="619589"/>
      </dsp:txXfrm>
    </dsp:sp>
    <dsp:sp modelId="{C192205C-0723-4598-8604-AB07EF3A7492}">
      <dsp:nvSpPr>
        <dsp:cNvPr id="0" name=""/>
        <dsp:cNvSpPr/>
      </dsp:nvSpPr>
      <dsp:spPr>
        <a:xfrm>
          <a:off x="2713" y="757199"/>
          <a:ext cx="2645194" cy="2915189"/>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1200"/>
            </a:spcAft>
            <a:buChar char="••"/>
          </a:pPr>
          <a:r>
            <a:rPr lang="en-US" sz="1800" kern="1200" dirty="0" smtClean="0"/>
            <a:t>An employer that employed, on average, at least 50 full-time employees during the prior calendar year</a:t>
          </a:r>
          <a:endParaRPr lang="en-US" sz="1800" kern="1200" dirty="0"/>
        </a:p>
        <a:p>
          <a:pPr marL="171450" lvl="1" indent="-171450" algn="l" defTabSz="800100">
            <a:lnSpc>
              <a:spcPct val="90000"/>
            </a:lnSpc>
            <a:spcBef>
              <a:spcPct val="0"/>
            </a:spcBef>
            <a:spcAft>
              <a:spcPts val="1200"/>
            </a:spcAft>
            <a:buChar char="••"/>
          </a:pPr>
          <a:r>
            <a:rPr lang="en-US" sz="1800" kern="1200" dirty="0" smtClean="0"/>
            <a:t>Includes full-time equivalent employees</a:t>
          </a:r>
          <a:endParaRPr lang="en-US" sz="1800" kern="1200" dirty="0"/>
        </a:p>
        <a:p>
          <a:pPr marL="171450" lvl="1" indent="-171450" algn="l" defTabSz="800100">
            <a:lnSpc>
              <a:spcPct val="90000"/>
            </a:lnSpc>
            <a:spcBef>
              <a:spcPct val="0"/>
            </a:spcBef>
            <a:spcAft>
              <a:spcPts val="1200"/>
            </a:spcAft>
            <a:buChar char="••"/>
          </a:pPr>
          <a:r>
            <a:rPr lang="en-US" sz="1800" kern="1200" dirty="0" smtClean="0"/>
            <a:t>Special rules for seasonal workers</a:t>
          </a:r>
          <a:endParaRPr lang="en-US" sz="1800" kern="1200" dirty="0"/>
        </a:p>
      </dsp:txBody>
      <dsp:txXfrm>
        <a:off x="2713" y="757199"/>
        <a:ext cx="2645194" cy="2915189"/>
      </dsp:txXfrm>
    </dsp:sp>
    <dsp:sp modelId="{968FBF36-7105-4A0A-A716-5A3515B66CD6}">
      <dsp:nvSpPr>
        <dsp:cNvPr id="0" name=""/>
        <dsp:cNvSpPr/>
      </dsp:nvSpPr>
      <dsp:spPr>
        <a:xfrm>
          <a:off x="3018234" y="137610"/>
          <a:ext cx="2645194" cy="619589"/>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Status</a:t>
          </a:r>
          <a:endParaRPr lang="en-US" sz="1800" kern="1200" dirty="0"/>
        </a:p>
      </dsp:txBody>
      <dsp:txXfrm>
        <a:off x="3018234" y="137610"/>
        <a:ext cx="2645194" cy="619589"/>
      </dsp:txXfrm>
    </dsp:sp>
    <dsp:sp modelId="{ECF2C2FE-4244-4DCE-98B7-CDD441A0591C}">
      <dsp:nvSpPr>
        <dsp:cNvPr id="0" name=""/>
        <dsp:cNvSpPr/>
      </dsp:nvSpPr>
      <dsp:spPr>
        <a:xfrm>
          <a:off x="3018234" y="757199"/>
          <a:ext cx="2645194" cy="2915189"/>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1200"/>
            </a:spcAft>
            <a:buChar char="••"/>
          </a:pPr>
          <a:r>
            <a:rPr lang="en-US" sz="1800" kern="1200" dirty="0" smtClean="0"/>
            <a:t>Based on prior year data</a:t>
          </a:r>
          <a:endParaRPr lang="en-US" sz="1800" kern="1200" dirty="0"/>
        </a:p>
        <a:p>
          <a:pPr marL="171450" lvl="1" indent="-171450" algn="l" defTabSz="800100">
            <a:lnSpc>
              <a:spcPct val="90000"/>
            </a:lnSpc>
            <a:spcBef>
              <a:spcPct val="0"/>
            </a:spcBef>
            <a:spcAft>
              <a:spcPts val="1200"/>
            </a:spcAft>
            <a:buChar char="••"/>
          </a:pPr>
          <a:r>
            <a:rPr lang="en-US" sz="1800" kern="1200" dirty="0" smtClean="0"/>
            <a:t>Locked in for each calendar year</a:t>
          </a:r>
          <a:endParaRPr lang="en-US" sz="1800" kern="1200" dirty="0"/>
        </a:p>
        <a:p>
          <a:pPr marL="171450" lvl="1" indent="-171450" algn="l" defTabSz="800100">
            <a:lnSpc>
              <a:spcPct val="90000"/>
            </a:lnSpc>
            <a:spcBef>
              <a:spcPct val="0"/>
            </a:spcBef>
            <a:spcAft>
              <a:spcPts val="1200"/>
            </a:spcAft>
            <a:buChar char="••"/>
          </a:pPr>
          <a:r>
            <a:rPr lang="en-US" sz="1800" kern="1200" dirty="0" smtClean="0"/>
            <a:t>Can use 6+ month periods for 2015 status</a:t>
          </a:r>
          <a:endParaRPr lang="en-US" sz="1800" kern="1200" dirty="0"/>
        </a:p>
      </dsp:txBody>
      <dsp:txXfrm>
        <a:off x="3018234" y="757199"/>
        <a:ext cx="2645194" cy="2915189"/>
      </dsp:txXfrm>
    </dsp:sp>
    <dsp:sp modelId="{0D6D875E-8E18-48C8-A017-3A0F79129477}">
      <dsp:nvSpPr>
        <dsp:cNvPr id="0" name=""/>
        <dsp:cNvSpPr/>
      </dsp:nvSpPr>
      <dsp:spPr>
        <a:xfrm>
          <a:off x="6033755" y="137610"/>
          <a:ext cx="2645194" cy="619589"/>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Commonly-owned companies</a:t>
          </a:r>
          <a:endParaRPr lang="en-US" sz="1800" kern="1200" dirty="0"/>
        </a:p>
      </dsp:txBody>
      <dsp:txXfrm>
        <a:off x="6033755" y="137610"/>
        <a:ext cx="2645194" cy="619589"/>
      </dsp:txXfrm>
    </dsp:sp>
    <dsp:sp modelId="{968480F0-FAF9-4D98-9714-6B8F51A77EA6}">
      <dsp:nvSpPr>
        <dsp:cNvPr id="0" name=""/>
        <dsp:cNvSpPr/>
      </dsp:nvSpPr>
      <dsp:spPr>
        <a:xfrm>
          <a:off x="6033755" y="757199"/>
          <a:ext cx="2645194" cy="2915189"/>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1200"/>
            </a:spcAft>
            <a:buChar char="••"/>
          </a:pPr>
          <a:r>
            <a:rPr lang="en-US" sz="1800" kern="1200" dirty="0" smtClean="0"/>
            <a:t>Treated as a single employer</a:t>
          </a:r>
          <a:endParaRPr lang="en-US" sz="1800" kern="1200" dirty="0"/>
        </a:p>
        <a:p>
          <a:pPr marL="171450" lvl="1" indent="-171450" algn="l" defTabSz="800100">
            <a:lnSpc>
              <a:spcPct val="90000"/>
            </a:lnSpc>
            <a:spcBef>
              <a:spcPct val="0"/>
            </a:spcBef>
            <a:spcAft>
              <a:spcPts val="1200"/>
            </a:spcAft>
            <a:buChar char="••"/>
          </a:pPr>
          <a:r>
            <a:rPr lang="en-US" sz="1800" kern="1200" dirty="0" smtClean="0"/>
            <a:t>Determined under IRC section 414 (controlled group and affiliated service group rules)</a:t>
          </a:r>
          <a:endParaRPr lang="en-US" sz="1800" kern="1200" dirty="0"/>
        </a:p>
        <a:p>
          <a:pPr marL="171450" lvl="1" indent="-171450" algn="l" defTabSz="800100">
            <a:lnSpc>
              <a:spcPct val="90000"/>
            </a:lnSpc>
            <a:spcBef>
              <a:spcPct val="0"/>
            </a:spcBef>
            <a:spcAft>
              <a:spcPts val="1200"/>
            </a:spcAft>
            <a:buChar char="••"/>
          </a:pPr>
          <a:r>
            <a:rPr lang="en-US" sz="1800" b="1" kern="1200" dirty="0" smtClean="0">
              <a:solidFill>
                <a:srgbClr val="FF0000"/>
              </a:solidFill>
            </a:rPr>
            <a:t>Each member of the group is responsible for its own reporting</a:t>
          </a:r>
          <a:endParaRPr lang="en-US" sz="1800" b="1" kern="1200" dirty="0">
            <a:solidFill>
              <a:srgbClr val="FF0000"/>
            </a:solidFill>
          </a:endParaRPr>
        </a:p>
      </dsp:txBody>
      <dsp:txXfrm>
        <a:off x="6033755" y="757199"/>
        <a:ext cx="2645194" cy="291518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8436E-CC46-40DA-BF99-5C14E4E13AD8}">
      <dsp:nvSpPr>
        <dsp:cNvPr id="0" name=""/>
        <dsp:cNvSpPr/>
      </dsp:nvSpPr>
      <dsp:spPr>
        <a:xfrm>
          <a:off x="0" y="2575481"/>
          <a:ext cx="8686800" cy="16897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All eligible ALEs certify that they:</a:t>
          </a:r>
          <a:endParaRPr lang="en-US" sz="2400" kern="1200" dirty="0"/>
        </a:p>
      </dsp:txBody>
      <dsp:txXfrm>
        <a:off x="0" y="2575481"/>
        <a:ext cx="8686800" cy="912489"/>
      </dsp:txXfrm>
    </dsp:sp>
    <dsp:sp modelId="{B31BDD1D-6C75-486B-9E42-7A85444E2A6C}">
      <dsp:nvSpPr>
        <dsp:cNvPr id="0" name=""/>
        <dsp:cNvSpPr/>
      </dsp:nvSpPr>
      <dsp:spPr>
        <a:xfrm>
          <a:off x="75" y="3454174"/>
          <a:ext cx="1984918" cy="777305"/>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Employ a limited workforce</a:t>
          </a:r>
          <a:endParaRPr lang="en-US" sz="1700" kern="1200" dirty="0"/>
        </a:p>
      </dsp:txBody>
      <dsp:txXfrm>
        <a:off x="75" y="3454174"/>
        <a:ext cx="1984918" cy="777305"/>
      </dsp:txXfrm>
    </dsp:sp>
    <dsp:sp modelId="{3ECEEC3E-4F85-44FA-AE13-89043AB56432}">
      <dsp:nvSpPr>
        <dsp:cNvPr id="0" name=""/>
        <dsp:cNvSpPr/>
      </dsp:nvSpPr>
      <dsp:spPr>
        <a:xfrm>
          <a:off x="1984994" y="3454174"/>
          <a:ext cx="3350865" cy="777305"/>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Did not reduce workforce size or overall hours of service to satisfy workforce size condition</a:t>
          </a:r>
          <a:endParaRPr lang="en-US" sz="1700" kern="1200" dirty="0"/>
        </a:p>
      </dsp:txBody>
      <dsp:txXfrm>
        <a:off x="1984994" y="3454174"/>
        <a:ext cx="3350865" cy="777305"/>
      </dsp:txXfrm>
    </dsp:sp>
    <dsp:sp modelId="{176F2498-EA9D-491A-B115-7A039A04CD13}">
      <dsp:nvSpPr>
        <dsp:cNvPr id="0" name=""/>
        <dsp:cNvSpPr/>
      </dsp:nvSpPr>
      <dsp:spPr>
        <a:xfrm>
          <a:off x="5335859" y="3454174"/>
          <a:ext cx="3350865" cy="777305"/>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Did not eliminate or materially reduce the health coverage (if any) offered as of Feb. 9, 2014</a:t>
          </a:r>
          <a:endParaRPr lang="en-US" sz="1700" kern="1200" dirty="0"/>
        </a:p>
      </dsp:txBody>
      <dsp:txXfrm>
        <a:off x="5335859" y="3454174"/>
        <a:ext cx="3350865" cy="777305"/>
      </dsp:txXfrm>
    </dsp:sp>
    <dsp:sp modelId="{E9E586B9-6A75-460B-9B73-B664F138A472}">
      <dsp:nvSpPr>
        <dsp:cNvPr id="0" name=""/>
        <dsp:cNvSpPr/>
      </dsp:nvSpPr>
      <dsp:spPr>
        <a:xfrm rot="10800000">
          <a:off x="0" y="1924"/>
          <a:ext cx="8686800" cy="2598903"/>
        </a:xfrm>
        <a:prstGeom prst="up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Medium-sized ALEs eligible for the one-year delay will still report under Section 6056 for 2015</a:t>
          </a:r>
          <a:endParaRPr lang="en-US" sz="2400" kern="1200" dirty="0"/>
        </a:p>
      </dsp:txBody>
      <dsp:txXfrm rot="10800000">
        <a:off x="0" y="1924"/>
        <a:ext cx="8686800" cy="168868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A270E-4413-4C61-8CDC-5A8580B5F720}">
      <dsp:nvSpPr>
        <dsp:cNvPr id="0" name=""/>
        <dsp:cNvSpPr/>
      </dsp:nvSpPr>
      <dsp:spPr>
        <a:xfrm>
          <a:off x="1521" y="0"/>
          <a:ext cx="3306298" cy="1578812"/>
        </a:xfrm>
        <a:prstGeom prst="snip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kern="1200" dirty="0" smtClean="0"/>
            <a:t>2014 Reporting</a:t>
          </a:r>
          <a:endParaRPr lang="en-US" sz="2000" kern="1200" dirty="0"/>
        </a:p>
        <a:p>
          <a:pPr marL="171450" lvl="1" indent="-171450" algn="l" defTabSz="711200">
            <a:lnSpc>
              <a:spcPct val="90000"/>
            </a:lnSpc>
            <a:spcBef>
              <a:spcPct val="0"/>
            </a:spcBef>
            <a:spcAft>
              <a:spcPct val="15000"/>
            </a:spcAft>
            <a:buChar char="••"/>
          </a:pPr>
          <a:r>
            <a:rPr lang="en-US" sz="1600" kern="1200" dirty="0" smtClean="0"/>
            <a:t>Forms and instructions available</a:t>
          </a:r>
          <a:endParaRPr lang="en-US" sz="1600" kern="1200" dirty="0"/>
        </a:p>
        <a:p>
          <a:pPr marL="171450" lvl="1" indent="-171450" algn="l" defTabSz="711200">
            <a:lnSpc>
              <a:spcPct val="90000"/>
            </a:lnSpc>
            <a:spcBef>
              <a:spcPct val="0"/>
            </a:spcBef>
            <a:spcAft>
              <a:spcPct val="15000"/>
            </a:spcAft>
            <a:buChar char="••"/>
          </a:pPr>
          <a:r>
            <a:rPr lang="en-US" sz="1600" kern="1200" dirty="0" smtClean="0"/>
            <a:t>For voluntary filing</a:t>
          </a:r>
          <a:endParaRPr lang="en-US" sz="1600" kern="1200" dirty="0"/>
        </a:p>
      </dsp:txBody>
      <dsp:txXfrm>
        <a:off x="1521" y="131570"/>
        <a:ext cx="3174728" cy="1447242"/>
      </dsp:txXfrm>
    </dsp:sp>
    <dsp:sp modelId="{C48E99B2-D9B3-4D42-A970-B604FB28045C}">
      <dsp:nvSpPr>
        <dsp:cNvPr id="0" name=""/>
        <dsp:cNvSpPr/>
      </dsp:nvSpPr>
      <dsp:spPr>
        <a:xfrm>
          <a:off x="3664710" y="346862"/>
          <a:ext cx="756606" cy="885086"/>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664710" y="523879"/>
        <a:ext cx="529624" cy="531052"/>
      </dsp:txXfrm>
    </dsp:sp>
    <dsp:sp modelId="{E90BB64A-80B5-4941-B7B7-8518C642E75E}">
      <dsp:nvSpPr>
        <dsp:cNvPr id="0" name=""/>
        <dsp:cNvSpPr/>
      </dsp:nvSpPr>
      <dsp:spPr>
        <a:xfrm>
          <a:off x="4735379" y="0"/>
          <a:ext cx="3568898" cy="1578812"/>
        </a:xfrm>
        <a:prstGeom prst="snip1Rect">
          <a:avLst/>
        </a:prstGeom>
        <a:solidFill>
          <a:schemeClr val="accent2">
            <a:hueOff val="-6515035"/>
            <a:satOff val="-39999"/>
            <a:lumOff val="14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kern="1200" dirty="0" smtClean="0"/>
            <a:t>2015 Reporting</a:t>
          </a:r>
          <a:endParaRPr lang="en-US" sz="2000" kern="1200" dirty="0"/>
        </a:p>
        <a:p>
          <a:pPr marL="171450" lvl="1" indent="-171450" algn="l" defTabSz="711200">
            <a:lnSpc>
              <a:spcPct val="90000"/>
            </a:lnSpc>
            <a:spcBef>
              <a:spcPct val="0"/>
            </a:spcBef>
            <a:spcAft>
              <a:spcPct val="15000"/>
            </a:spcAft>
            <a:buChar char="••"/>
          </a:pPr>
          <a:r>
            <a:rPr lang="en-US" sz="1600" kern="1200" dirty="0" smtClean="0"/>
            <a:t>Draft forms issued June 16, 2015</a:t>
          </a:r>
          <a:endParaRPr lang="en-US" sz="1600" kern="1200" dirty="0"/>
        </a:p>
        <a:p>
          <a:pPr marL="171450" lvl="1" indent="-171450" algn="l" defTabSz="711200">
            <a:lnSpc>
              <a:spcPct val="90000"/>
            </a:lnSpc>
            <a:spcBef>
              <a:spcPct val="0"/>
            </a:spcBef>
            <a:spcAft>
              <a:spcPct val="15000"/>
            </a:spcAft>
            <a:buChar char="••"/>
          </a:pPr>
          <a:r>
            <a:rPr lang="en-US" sz="1600" kern="1200" dirty="0" smtClean="0"/>
            <a:t>Minor changes were made</a:t>
          </a:r>
          <a:endParaRPr lang="en-US" sz="1600" kern="1200" dirty="0"/>
        </a:p>
        <a:p>
          <a:pPr marL="171450" lvl="1" indent="-171450" algn="l" defTabSz="711200">
            <a:lnSpc>
              <a:spcPct val="90000"/>
            </a:lnSpc>
            <a:spcBef>
              <a:spcPct val="0"/>
            </a:spcBef>
            <a:spcAft>
              <a:spcPct val="15000"/>
            </a:spcAft>
            <a:buChar char="••"/>
          </a:pPr>
          <a:r>
            <a:rPr lang="en-US" sz="1600" kern="1200" dirty="0" smtClean="0"/>
            <a:t>2015 instructions have not been released</a:t>
          </a:r>
          <a:endParaRPr lang="en-US" sz="1600" kern="1200" dirty="0"/>
        </a:p>
      </dsp:txBody>
      <dsp:txXfrm>
        <a:off x="4735379" y="131570"/>
        <a:ext cx="3437328" cy="144724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66BD5-9063-4E89-82CE-6064054C67AC}">
      <dsp:nvSpPr>
        <dsp:cNvPr id="0" name=""/>
        <dsp:cNvSpPr/>
      </dsp:nvSpPr>
      <dsp:spPr>
        <a:xfrm>
          <a:off x="0" y="391413"/>
          <a:ext cx="8458200" cy="79301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395732" rIns="65645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Enter a code indicating information regarding offer of coverage</a:t>
          </a:r>
          <a:endParaRPr lang="en-US" sz="1900" kern="1200" dirty="0"/>
        </a:p>
      </dsp:txBody>
      <dsp:txXfrm>
        <a:off x="0" y="391413"/>
        <a:ext cx="8458200" cy="793012"/>
      </dsp:txXfrm>
    </dsp:sp>
    <dsp:sp modelId="{C19B90E8-B108-4AA1-A564-9273705B4DFB}">
      <dsp:nvSpPr>
        <dsp:cNvPr id="0" name=""/>
        <dsp:cNvSpPr/>
      </dsp:nvSpPr>
      <dsp:spPr>
        <a:xfrm>
          <a:off x="422910" y="110973"/>
          <a:ext cx="592074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44550">
            <a:lnSpc>
              <a:spcPct val="90000"/>
            </a:lnSpc>
            <a:spcBef>
              <a:spcPct val="0"/>
            </a:spcBef>
            <a:spcAft>
              <a:spcPct val="35000"/>
            </a:spcAft>
          </a:pPr>
          <a:r>
            <a:rPr lang="en-US" sz="1900" kern="1200" dirty="0" smtClean="0"/>
            <a:t>Line 14: Offer of Coverage</a:t>
          </a:r>
          <a:endParaRPr lang="en-US" sz="1900" kern="1200" dirty="0"/>
        </a:p>
      </dsp:txBody>
      <dsp:txXfrm>
        <a:off x="450290" y="138353"/>
        <a:ext cx="5865980" cy="5061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A9AD9-F2BF-40B3-B005-54AB0C409F60}">
      <dsp:nvSpPr>
        <dsp:cNvPr id="0" name=""/>
        <dsp:cNvSpPr/>
      </dsp:nvSpPr>
      <dsp:spPr>
        <a:xfrm rot="21300000">
          <a:off x="26657" y="1905967"/>
          <a:ext cx="8633485" cy="988664"/>
        </a:xfrm>
        <a:prstGeom prst="mathMinus">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91D200-1550-4768-BC1F-D78A0F67BE75}">
      <dsp:nvSpPr>
        <dsp:cNvPr id="0" name=""/>
        <dsp:cNvSpPr/>
      </dsp:nvSpPr>
      <dsp:spPr>
        <a:xfrm>
          <a:off x="1042416" y="240030"/>
          <a:ext cx="2606040" cy="1920240"/>
        </a:xfrm>
        <a:prstGeom prst="down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B0C236-0FF0-49EF-A779-CA4D5C280930}">
      <dsp:nvSpPr>
        <dsp:cNvPr id="0" name=""/>
        <dsp:cNvSpPr/>
      </dsp:nvSpPr>
      <dsp:spPr>
        <a:xfrm>
          <a:off x="3300983" y="0"/>
          <a:ext cx="5385816" cy="2016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General method</a:t>
          </a:r>
          <a:r>
            <a:rPr lang="en-US" sz="2200" kern="1200" dirty="0" smtClean="0"/>
            <a:t>: may be used by all ALEs for reporting to the IRS and furnishing statements to full-time employees</a:t>
          </a:r>
          <a:endParaRPr lang="en-US" sz="2200" kern="1200" dirty="0"/>
        </a:p>
      </dsp:txBody>
      <dsp:txXfrm>
        <a:off x="3300983" y="0"/>
        <a:ext cx="5385816" cy="2016252"/>
      </dsp:txXfrm>
    </dsp:sp>
    <dsp:sp modelId="{D25AFE72-F081-4050-896A-169F12F8CD10}">
      <dsp:nvSpPr>
        <dsp:cNvPr id="0" name=""/>
        <dsp:cNvSpPr/>
      </dsp:nvSpPr>
      <dsp:spPr>
        <a:xfrm>
          <a:off x="5038344" y="2640330"/>
          <a:ext cx="2606040" cy="1920240"/>
        </a:xfrm>
        <a:prstGeom prst="upArrow">
          <a:avLst/>
        </a:prstGeom>
        <a:solidFill>
          <a:schemeClr val="accent3">
            <a:hueOff val="-11144399"/>
            <a:satOff val="21599"/>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843307-AF26-4415-820D-43EDEF6706EF}">
      <dsp:nvSpPr>
        <dsp:cNvPr id="0" name=""/>
        <dsp:cNvSpPr/>
      </dsp:nvSpPr>
      <dsp:spPr>
        <a:xfrm>
          <a:off x="0" y="3039323"/>
          <a:ext cx="5385816" cy="1761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l" defTabSz="977900">
            <a:lnSpc>
              <a:spcPct val="90000"/>
            </a:lnSpc>
            <a:spcBef>
              <a:spcPct val="0"/>
            </a:spcBef>
            <a:spcAft>
              <a:spcPct val="35000"/>
            </a:spcAft>
          </a:pPr>
          <a:r>
            <a:rPr lang="en-US" sz="2200" b="1" kern="1200" dirty="0" smtClean="0"/>
            <a:t>Alternative methods</a:t>
          </a:r>
          <a:r>
            <a:rPr lang="en-US" sz="2200" kern="1200" dirty="0" smtClean="0"/>
            <a:t>: may be used by eligible ALEs for certain employees</a:t>
          </a:r>
        </a:p>
        <a:p>
          <a:pPr marL="171450" lvl="1" indent="-171450" algn="l" defTabSz="800100">
            <a:lnSpc>
              <a:spcPct val="90000"/>
            </a:lnSpc>
            <a:spcBef>
              <a:spcPct val="0"/>
            </a:spcBef>
            <a:spcAft>
              <a:spcPct val="15000"/>
            </a:spcAft>
            <a:buChar char="••"/>
          </a:pPr>
          <a:r>
            <a:rPr lang="en-US" sz="1800" kern="1200" dirty="0" smtClean="0"/>
            <a:t>ALEs that are not eligible to use an alternative reporting method for certain employees must use the general method for those employees</a:t>
          </a:r>
        </a:p>
      </dsp:txBody>
      <dsp:txXfrm>
        <a:off x="0" y="3039323"/>
        <a:ext cx="5385816" cy="176127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B17A3-B263-430C-9D42-533D9E5C9178}">
      <dsp:nvSpPr>
        <dsp:cNvPr id="0" name=""/>
        <dsp:cNvSpPr/>
      </dsp:nvSpPr>
      <dsp:spPr>
        <a:xfrm>
          <a:off x="0" y="635410"/>
          <a:ext cx="8686800" cy="1686825"/>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354076" rIns="67419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Including </a:t>
          </a:r>
          <a:r>
            <a:rPr lang="en-US" sz="1700" b="1" kern="1200" dirty="0" smtClean="0"/>
            <a:t>whether an offer of health coverage was made</a:t>
          </a:r>
          <a:endParaRPr lang="en-US" sz="1700" kern="1200" dirty="0"/>
        </a:p>
        <a:p>
          <a:pPr marL="171450" lvl="1" indent="-171450" algn="l" defTabSz="755650">
            <a:lnSpc>
              <a:spcPct val="90000"/>
            </a:lnSpc>
            <a:spcBef>
              <a:spcPct val="0"/>
            </a:spcBef>
            <a:spcAft>
              <a:spcPct val="15000"/>
            </a:spcAft>
            <a:buChar char="••"/>
          </a:pPr>
          <a:r>
            <a:rPr lang="en-US" sz="1700" kern="1200" dirty="0" smtClean="0"/>
            <a:t>Applies to all ALEs whether or not they offered health coverage to full-time employees</a:t>
          </a:r>
          <a:endParaRPr lang="en-US" sz="1700" kern="1200" dirty="0"/>
        </a:p>
        <a:p>
          <a:pPr marL="171450" lvl="1" indent="-171450" algn="l" defTabSz="755650">
            <a:lnSpc>
              <a:spcPct val="90000"/>
            </a:lnSpc>
            <a:spcBef>
              <a:spcPct val="0"/>
            </a:spcBef>
            <a:spcAft>
              <a:spcPct val="15000"/>
            </a:spcAft>
            <a:buChar char="••"/>
          </a:pPr>
          <a:r>
            <a:rPr lang="en-US" sz="1700" kern="1200" dirty="0" smtClean="0"/>
            <a:t>ALEs that do not offer any coverage must report that coverage was not offered</a:t>
          </a:r>
          <a:endParaRPr lang="en-US" sz="1700" kern="1200" dirty="0"/>
        </a:p>
      </dsp:txBody>
      <dsp:txXfrm>
        <a:off x="0" y="635410"/>
        <a:ext cx="8686800" cy="1686825"/>
      </dsp:txXfrm>
    </dsp:sp>
    <dsp:sp modelId="{42BF4751-6636-45CD-A728-79EB392ECF09}">
      <dsp:nvSpPr>
        <dsp:cNvPr id="0" name=""/>
        <dsp:cNvSpPr/>
      </dsp:nvSpPr>
      <dsp:spPr>
        <a:xfrm>
          <a:off x="434340" y="202422"/>
          <a:ext cx="6080760" cy="68390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755650">
            <a:lnSpc>
              <a:spcPct val="90000"/>
            </a:lnSpc>
            <a:spcBef>
              <a:spcPct val="0"/>
            </a:spcBef>
            <a:spcAft>
              <a:spcPct val="35000"/>
            </a:spcAft>
          </a:pPr>
          <a:r>
            <a:rPr lang="en-US" sz="1700" kern="1200" dirty="0" smtClean="0"/>
            <a:t>All ALEs must report information about health coverage offered to full-time employees</a:t>
          </a:r>
          <a:endParaRPr lang="en-US" sz="1700" kern="1200" dirty="0"/>
        </a:p>
      </dsp:txBody>
      <dsp:txXfrm>
        <a:off x="467726" y="235808"/>
        <a:ext cx="6013988" cy="617135"/>
      </dsp:txXfrm>
    </dsp:sp>
    <dsp:sp modelId="{F8202077-80F3-48CF-9739-CCF0BF7C78D8}">
      <dsp:nvSpPr>
        <dsp:cNvPr id="0" name=""/>
        <dsp:cNvSpPr/>
      </dsp:nvSpPr>
      <dsp:spPr>
        <a:xfrm>
          <a:off x="0" y="2644681"/>
          <a:ext cx="8686800" cy="963900"/>
        </a:xfrm>
        <a:prstGeom prst="rect">
          <a:avLst/>
        </a:prstGeom>
        <a:solidFill>
          <a:schemeClr val="lt1">
            <a:alpha val="90000"/>
            <a:hueOff val="0"/>
            <a:satOff val="0"/>
            <a:lumOff val="0"/>
            <a:alphaOff val="0"/>
          </a:schemeClr>
        </a:solidFill>
        <a:ln w="25400" cap="flat" cmpd="sng" algn="ctr">
          <a:solidFill>
            <a:schemeClr val="accent5">
              <a:hueOff val="-8008175"/>
              <a:satOff val="-12563"/>
              <a:lumOff val="13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354076" rIns="67419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Whether an offer of health coverage was or was not made to the employee</a:t>
          </a:r>
          <a:endParaRPr lang="en-US" sz="1700" kern="1200" dirty="0"/>
        </a:p>
        <a:p>
          <a:pPr marL="171450" lvl="1" indent="-171450" algn="l" defTabSz="755650">
            <a:lnSpc>
              <a:spcPct val="90000"/>
            </a:lnSpc>
            <a:spcBef>
              <a:spcPct val="0"/>
            </a:spcBef>
            <a:spcAft>
              <a:spcPct val="15000"/>
            </a:spcAft>
            <a:buChar char="••"/>
          </a:pPr>
          <a:r>
            <a:rPr lang="en-US" sz="1700" kern="1200" dirty="0" smtClean="0"/>
            <a:t>If an offer was made, the required information about the offer</a:t>
          </a:r>
          <a:endParaRPr lang="en-US" sz="1700" kern="1200" dirty="0"/>
        </a:p>
      </dsp:txBody>
      <dsp:txXfrm>
        <a:off x="0" y="2644681"/>
        <a:ext cx="8686800" cy="963900"/>
      </dsp:txXfrm>
    </dsp:sp>
    <dsp:sp modelId="{E0B0DC87-22A9-4AE9-A6F6-0187CA328735}">
      <dsp:nvSpPr>
        <dsp:cNvPr id="0" name=""/>
        <dsp:cNvSpPr/>
      </dsp:nvSpPr>
      <dsp:spPr>
        <a:xfrm>
          <a:off x="434340" y="2414035"/>
          <a:ext cx="6080760" cy="481565"/>
        </a:xfrm>
        <a:prstGeom prst="roundRect">
          <a:avLst/>
        </a:prstGeom>
        <a:solidFill>
          <a:schemeClr val="accent5">
            <a:hueOff val="-8008175"/>
            <a:satOff val="-12563"/>
            <a:lumOff val="13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755650">
            <a:lnSpc>
              <a:spcPct val="90000"/>
            </a:lnSpc>
            <a:spcBef>
              <a:spcPct val="0"/>
            </a:spcBef>
            <a:spcAft>
              <a:spcPct val="35000"/>
            </a:spcAft>
          </a:pPr>
          <a:r>
            <a:rPr lang="en-US" sz="1700" kern="1200" dirty="0" smtClean="0"/>
            <a:t>For each full-time employee, the ALE must report:</a:t>
          </a:r>
          <a:endParaRPr lang="en-US" sz="1700" kern="1200" dirty="0"/>
        </a:p>
      </dsp:txBody>
      <dsp:txXfrm>
        <a:off x="457848" y="2437543"/>
        <a:ext cx="6033744" cy="434549"/>
      </dsp:txXfrm>
    </dsp:sp>
    <dsp:sp modelId="{655203F4-499D-4391-9ABE-3D421601C52B}">
      <dsp:nvSpPr>
        <dsp:cNvPr id="0" name=""/>
        <dsp:cNvSpPr/>
      </dsp:nvSpPr>
      <dsp:spPr>
        <a:xfrm>
          <a:off x="0" y="3862877"/>
          <a:ext cx="8686800" cy="963900"/>
        </a:xfrm>
        <a:prstGeom prst="rect">
          <a:avLst/>
        </a:prstGeom>
        <a:solidFill>
          <a:schemeClr val="lt1">
            <a:alpha val="90000"/>
            <a:hueOff val="0"/>
            <a:satOff val="0"/>
            <a:lumOff val="0"/>
            <a:alphaOff val="0"/>
          </a:schemeClr>
        </a:solidFill>
        <a:ln w="25400" cap="flat" cmpd="sng" algn="ctr">
          <a:solidFill>
            <a:schemeClr val="accent5">
              <a:hueOff val="-16016351"/>
              <a:satOff val="-25127"/>
              <a:lumOff val="268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354076" rIns="67419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 copy of Form 1095-C (or a substitute form with the same information)</a:t>
          </a:r>
          <a:endParaRPr lang="en-US" sz="1700" kern="1200" dirty="0"/>
        </a:p>
        <a:p>
          <a:pPr marL="171450" lvl="1" indent="-171450" algn="l" defTabSz="755650">
            <a:lnSpc>
              <a:spcPct val="90000"/>
            </a:lnSpc>
            <a:spcBef>
              <a:spcPct val="0"/>
            </a:spcBef>
            <a:spcAft>
              <a:spcPct val="15000"/>
            </a:spcAft>
            <a:buChar char="••"/>
          </a:pPr>
          <a:r>
            <a:rPr lang="en-US" sz="1700" kern="1200" dirty="0" smtClean="0"/>
            <a:t>Do not have to provide Form 1094-C</a:t>
          </a:r>
          <a:endParaRPr lang="en-US" sz="1700" kern="1200" dirty="0"/>
        </a:p>
      </dsp:txBody>
      <dsp:txXfrm>
        <a:off x="0" y="3862877"/>
        <a:ext cx="8686800" cy="963900"/>
      </dsp:txXfrm>
    </dsp:sp>
    <dsp:sp modelId="{54392A57-7006-42CC-A482-AADB2143034D}">
      <dsp:nvSpPr>
        <dsp:cNvPr id="0" name=""/>
        <dsp:cNvSpPr/>
      </dsp:nvSpPr>
      <dsp:spPr>
        <a:xfrm>
          <a:off x="434340" y="3700381"/>
          <a:ext cx="6080760" cy="413415"/>
        </a:xfrm>
        <a:prstGeom prst="roundRect">
          <a:avLst/>
        </a:prstGeom>
        <a:solidFill>
          <a:schemeClr val="accent5">
            <a:hueOff val="-16016351"/>
            <a:satOff val="-25127"/>
            <a:lumOff val="26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755650">
            <a:lnSpc>
              <a:spcPct val="90000"/>
            </a:lnSpc>
            <a:spcBef>
              <a:spcPct val="0"/>
            </a:spcBef>
            <a:spcAft>
              <a:spcPct val="35000"/>
            </a:spcAft>
          </a:pPr>
          <a:r>
            <a:rPr lang="en-US" sz="1700" kern="1200" dirty="0" smtClean="0"/>
            <a:t>Provide information to full-time employees</a:t>
          </a:r>
          <a:endParaRPr lang="en-US" sz="1700" kern="1200" dirty="0"/>
        </a:p>
      </dsp:txBody>
      <dsp:txXfrm>
        <a:off x="454521" y="3720562"/>
        <a:ext cx="6040398" cy="373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5659F-BDD4-4335-9E2A-B97DF3A46E46}">
      <dsp:nvSpPr>
        <dsp:cNvPr id="0" name=""/>
        <dsp:cNvSpPr/>
      </dsp:nvSpPr>
      <dsp:spPr>
        <a:xfrm rot="5400000">
          <a:off x="5327904" y="-1924879"/>
          <a:ext cx="1158240" cy="5559552"/>
        </a:xfrm>
        <a:prstGeom prst="snip1Rect">
          <a:avLst/>
        </a:prstGeom>
        <a:solidFill>
          <a:srgbClr val="200D6C">
            <a:tint val="40000"/>
            <a:alpha val="90000"/>
            <a:hueOff val="0"/>
            <a:satOff val="0"/>
            <a:lumOff val="0"/>
            <a:alphaOff val="0"/>
          </a:srgbClr>
        </a:solidFill>
        <a:ln w="19050" cap="flat" cmpd="sng" algn="ctr">
          <a:solidFill>
            <a:srgbClr val="200D6C">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ts val="600"/>
            </a:spcAft>
            <a:buChar char="••"/>
          </a:pPr>
          <a:r>
            <a:rPr lang="en-US" sz="2200" kern="1200" dirty="0" smtClean="0">
              <a:solidFill>
                <a:srgbClr val="000000">
                  <a:hueOff val="0"/>
                  <a:satOff val="0"/>
                  <a:lumOff val="0"/>
                  <a:alphaOff val="0"/>
                </a:srgbClr>
              </a:solidFill>
              <a:latin typeface="Arial" pitchFamily="34" charset="0"/>
              <a:ea typeface="+mn-ea"/>
              <a:cs typeface="Arial" pitchFamily="34" charset="0"/>
            </a:rPr>
            <a:t>Phone number: 1-877-668-4493</a:t>
          </a:r>
          <a:endParaRPr lang="en-US" sz="2200" kern="1200" dirty="0">
            <a:solidFill>
              <a:srgbClr val="000000">
                <a:hueOff val="0"/>
                <a:satOff val="0"/>
                <a:lumOff val="0"/>
                <a:alphaOff val="0"/>
              </a:srgbClr>
            </a:solidFill>
            <a:latin typeface="Arial" pitchFamily="34" charset="0"/>
            <a:ea typeface="+mn-ea"/>
            <a:cs typeface="Arial" pitchFamily="34" charset="0"/>
          </a:endParaRPr>
        </a:p>
        <a:p>
          <a:pPr marL="228600" lvl="1" indent="-228600" algn="l" defTabSz="977900">
            <a:lnSpc>
              <a:spcPct val="90000"/>
            </a:lnSpc>
            <a:spcBef>
              <a:spcPct val="0"/>
            </a:spcBef>
            <a:spcAft>
              <a:spcPts val="600"/>
            </a:spcAft>
            <a:buChar char="••"/>
          </a:pPr>
          <a:r>
            <a:rPr lang="en-US" sz="2200" kern="1200" dirty="0" smtClean="0">
              <a:solidFill>
                <a:srgbClr val="000000">
                  <a:hueOff val="0"/>
                  <a:satOff val="0"/>
                  <a:lumOff val="0"/>
                  <a:alphaOff val="0"/>
                </a:srgbClr>
              </a:solidFill>
              <a:latin typeface="Arial" pitchFamily="34" charset="0"/>
              <a:ea typeface="+mn-ea"/>
              <a:cs typeface="Arial" pitchFamily="34" charset="0"/>
            </a:rPr>
            <a:t>Access code: 923 248 560</a:t>
          </a:r>
          <a:endParaRPr lang="en-US" sz="2200" kern="1200" dirty="0">
            <a:solidFill>
              <a:srgbClr val="000000">
                <a:hueOff val="0"/>
                <a:satOff val="0"/>
                <a:lumOff val="0"/>
                <a:alphaOff val="0"/>
              </a:srgbClr>
            </a:solidFill>
            <a:latin typeface="Arial" pitchFamily="34" charset="0"/>
            <a:ea typeface="+mn-ea"/>
            <a:cs typeface="Arial" pitchFamily="34" charset="0"/>
          </a:endParaRPr>
        </a:p>
      </dsp:txBody>
      <dsp:txXfrm rot="-5400000">
        <a:off x="3127248" y="275777"/>
        <a:ext cx="5463030" cy="1061718"/>
      </dsp:txXfrm>
    </dsp:sp>
    <dsp:sp modelId="{BC67863E-7CE9-4970-BF61-C03AE4D68C3A}">
      <dsp:nvSpPr>
        <dsp:cNvPr id="0" name=""/>
        <dsp:cNvSpPr/>
      </dsp:nvSpPr>
      <dsp:spPr>
        <a:xfrm>
          <a:off x="0" y="0"/>
          <a:ext cx="3127248" cy="1447800"/>
        </a:xfrm>
        <a:prstGeom prst="snip1Rect">
          <a:avLst/>
        </a:prstGeom>
        <a:solidFill>
          <a:srgbClr val="789E00"/>
        </a:solidFill>
        <a:ln w="1905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FFFF"/>
              </a:solidFill>
              <a:latin typeface="Arial" pitchFamily="34" charset="0"/>
              <a:ea typeface="+mn-ea"/>
              <a:cs typeface="Arial" pitchFamily="34" charset="0"/>
            </a:rPr>
            <a:t>To call in to connect to audio:</a:t>
          </a:r>
          <a:endParaRPr lang="en-US" sz="2800" kern="1200" dirty="0">
            <a:solidFill>
              <a:srgbClr val="FFFFFF"/>
            </a:solidFill>
            <a:latin typeface="Arial" pitchFamily="34" charset="0"/>
            <a:ea typeface="+mn-ea"/>
            <a:cs typeface="Arial" pitchFamily="34" charset="0"/>
          </a:endParaRPr>
        </a:p>
      </dsp:txBody>
      <dsp:txXfrm>
        <a:off x="0" y="120652"/>
        <a:ext cx="3006596" cy="132714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702FE-B32A-4D6E-92F3-4286DCFB4CA2}">
      <dsp:nvSpPr>
        <dsp:cNvPr id="0" name=""/>
        <dsp:cNvSpPr/>
      </dsp:nvSpPr>
      <dsp:spPr>
        <a:xfrm>
          <a:off x="0" y="242466"/>
          <a:ext cx="2133600" cy="90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n-US" sz="2000" b="1" kern="1200" dirty="0" smtClean="0"/>
            <a:t>Qualifying Offer </a:t>
          </a:r>
          <a:r>
            <a:rPr lang="en-US" sz="2000" kern="1200" dirty="0" smtClean="0"/>
            <a:t>occurs when the ALE:</a:t>
          </a:r>
          <a:endParaRPr lang="en-US" sz="2000" kern="1200" dirty="0"/>
        </a:p>
      </dsp:txBody>
      <dsp:txXfrm>
        <a:off x="0" y="242466"/>
        <a:ext cx="2133600" cy="909562"/>
      </dsp:txXfrm>
    </dsp:sp>
    <dsp:sp modelId="{3709EB75-D762-4010-813D-DBD863AE4F1B}">
      <dsp:nvSpPr>
        <dsp:cNvPr id="0" name=""/>
        <dsp:cNvSpPr/>
      </dsp:nvSpPr>
      <dsp:spPr>
        <a:xfrm>
          <a:off x="2133599" y="71923"/>
          <a:ext cx="426720" cy="1250648"/>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09CD0C-1D6D-4B79-B396-388A80F9EE9B}">
      <dsp:nvSpPr>
        <dsp:cNvPr id="0" name=""/>
        <dsp:cNvSpPr/>
      </dsp:nvSpPr>
      <dsp:spPr>
        <a:xfrm>
          <a:off x="2731007" y="7308"/>
          <a:ext cx="5803392" cy="137987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Offers MEC that is affordable (based on FPL) and provides minimum value </a:t>
          </a:r>
          <a:r>
            <a:rPr lang="en-US" sz="2000" b="1" kern="1200" dirty="0" smtClean="0"/>
            <a:t>AND</a:t>
          </a:r>
          <a:endParaRPr lang="en-US" sz="2000" b="1" kern="1200" dirty="0"/>
        </a:p>
        <a:p>
          <a:pPr marL="228600" lvl="1" indent="-228600" algn="l" defTabSz="889000">
            <a:lnSpc>
              <a:spcPct val="90000"/>
            </a:lnSpc>
            <a:spcBef>
              <a:spcPct val="0"/>
            </a:spcBef>
            <a:spcAft>
              <a:spcPct val="15000"/>
            </a:spcAft>
            <a:buChar char="••"/>
          </a:pPr>
          <a:r>
            <a:rPr lang="en-US" sz="2000" kern="1200" dirty="0" smtClean="0"/>
            <a:t>Offers MEC to the employee’s spouse and dependents (if any)</a:t>
          </a:r>
          <a:endParaRPr lang="en-US" sz="2000" kern="1200" dirty="0"/>
        </a:p>
      </dsp:txBody>
      <dsp:txXfrm>
        <a:off x="2731007" y="7308"/>
        <a:ext cx="5803392" cy="1379877"/>
      </dsp:txXfrm>
    </dsp:sp>
    <dsp:sp modelId="{BE43E9E5-C4A9-4DC9-8D28-A6F62CD2C1DE}">
      <dsp:nvSpPr>
        <dsp:cNvPr id="0" name=""/>
        <dsp:cNvSpPr/>
      </dsp:nvSpPr>
      <dsp:spPr>
        <a:xfrm>
          <a:off x="0" y="1641856"/>
          <a:ext cx="2133600" cy="636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n-US" sz="2000" kern="1200" dirty="0" smtClean="0"/>
            <a:t>If made for all 12 months:</a:t>
          </a:r>
          <a:endParaRPr lang="en-US" sz="2000" kern="1200" dirty="0"/>
        </a:p>
      </dsp:txBody>
      <dsp:txXfrm>
        <a:off x="0" y="1641856"/>
        <a:ext cx="2133600" cy="636693"/>
      </dsp:txXfrm>
    </dsp:sp>
    <dsp:sp modelId="{1C5E9343-9F8D-4FAC-93BB-BAC9D82FBF0E}">
      <dsp:nvSpPr>
        <dsp:cNvPr id="0" name=""/>
        <dsp:cNvSpPr/>
      </dsp:nvSpPr>
      <dsp:spPr>
        <a:xfrm>
          <a:off x="2133599" y="1462786"/>
          <a:ext cx="426720" cy="994833"/>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F93BE0-7558-4A28-AA83-DC0A0E105882}">
      <dsp:nvSpPr>
        <dsp:cNvPr id="0" name=""/>
        <dsp:cNvSpPr/>
      </dsp:nvSpPr>
      <dsp:spPr>
        <a:xfrm>
          <a:off x="2731007" y="1462786"/>
          <a:ext cx="5803392" cy="99483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Provide less detailed information on IRS returns</a:t>
          </a:r>
          <a:endParaRPr lang="en-US" sz="2000" kern="1200" dirty="0"/>
        </a:p>
        <a:p>
          <a:pPr marL="228600" lvl="1" indent="-228600" algn="l" defTabSz="889000">
            <a:lnSpc>
              <a:spcPct val="90000"/>
            </a:lnSpc>
            <a:spcBef>
              <a:spcPct val="0"/>
            </a:spcBef>
            <a:spcAft>
              <a:spcPct val="15000"/>
            </a:spcAft>
            <a:buChar char="••"/>
          </a:pPr>
          <a:r>
            <a:rPr lang="en-US" sz="2000" kern="1200" dirty="0" smtClean="0"/>
            <a:t>Provide simplified employee statements (unless enrolled in self-insured coverage) </a:t>
          </a:r>
          <a:endParaRPr lang="en-US" sz="2000" kern="1200" dirty="0"/>
        </a:p>
      </dsp:txBody>
      <dsp:txXfrm>
        <a:off x="2731007" y="1462786"/>
        <a:ext cx="5803392" cy="994833"/>
      </dsp:txXfrm>
    </dsp:sp>
    <dsp:sp modelId="{A175BE61-5E85-4783-91C7-030F5A5BC208}">
      <dsp:nvSpPr>
        <dsp:cNvPr id="0" name=""/>
        <dsp:cNvSpPr/>
      </dsp:nvSpPr>
      <dsp:spPr>
        <a:xfrm>
          <a:off x="0" y="2712290"/>
          <a:ext cx="2133600" cy="636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n-US" sz="2000" kern="1200" dirty="0" smtClean="0"/>
            <a:t>If not made for all 12 months</a:t>
          </a:r>
          <a:endParaRPr lang="en-US" sz="2000" kern="1200" dirty="0"/>
        </a:p>
      </dsp:txBody>
      <dsp:txXfrm>
        <a:off x="0" y="2712290"/>
        <a:ext cx="2133600" cy="636693"/>
      </dsp:txXfrm>
    </dsp:sp>
    <dsp:sp modelId="{81B4091D-E323-46A2-A317-65F2F4F18A33}">
      <dsp:nvSpPr>
        <dsp:cNvPr id="0" name=""/>
        <dsp:cNvSpPr/>
      </dsp:nvSpPr>
      <dsp:spPr>
        <a:xfrm>
          <a:off x="2133599" y="2533220"/>
          <a:ext cx="426720" cy="994833"/>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DB6228-F9D8-4AFD-8733-83B7156EB79A}">
      <dsp:nvSpPr>
        <dsp:cNvPr id="0" name=""/>
        <dsp:cNvSpPr/>
      </dsp:nvSpPr>
      <dsp:spPr>
        <a:xfrm>
          <a:off x="2731007" y="2533220"/>
          <a:ext cx="5803392" cy="99483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Use the general reporting method</a:t>
          </a:r>
          <a:endParaRPr lang="en-US" sz="2000" kern="1200" dirty="0"/>
        </a:p>
        <a:p>
          <a:pPr marL="228600" lvl="1" indent="-228600" algn="l" defTabSz="889000">
            <a:lnSpc>
              <a:spcPct val="90000"/>
            </a:lnSpc>
            <a:spcBef>
              <a:spcPct val="0"/>
            </a:spcBef>
            <a:spcAft>
              <a:spcPct val="15000"/>
            </a:spcAft>
            <a:buChar char="••"/>
          </a:pPr>
          <a:r>
            <a:rPr lang="en-US" sz="2000" kern="1200" dirty="0" smtClean="0"/>
            <a:t>Use an indicator code for months that a Qualifying Offer was received</a:t>
          </a:r>
          <a:endParaRPr lang="en-US" sz="2000" kern="1200" dirty="0"/>
        </a:p>
      </dsp:txBody>
      <dsp:txXfrm>
        <a:off x="2731007" y="2533220"/>
        <a:ext cx="5803392" cy="99483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90E5A-0184-49A7-96AA-40EF7E787B2C}">
      <dsp:nvSpPr>
        <dsp:cNvPr id="0" name=""/>
        <dsp:cNvSpPr/>
      </dsp:nvSpPr>
      <dsp:spPr>
        <a:xfrm rot="5400000">
          <a:off x="5034787" y="-2840141"/>
          <a:ext cx="715127" cy="6725329"/>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Use the general method to report for all employees that didn’t receive a Qualifying Offer for all 12 months</a:t>
          </a:r>
          <a:endParaRPr lang="en-US" sz="1800" b="1" kern="1200" dirty="0"/>
        </a:p>
      </dsp:txBody>
      <dsp:txXfrm rot="-5400000">
        <a:off x="2029686" y="199870"/>
        <a:ext cx="6690419" cy="645307"/>
      </dsp:txXfrm>
    </dsp:sp>
    <dsp:sp modelId="{3DB2FED8-67E8-4572-A1A0-787C9F27D0F9}">
      <dsp:nvSpPr>
        <dsp:cNvPr id="0" name=""/>
        <dsp:cNvSpPr/>
      </dsp:nvSpPr>
      <dsp:spPr>
        <a:xfrm>
          <a:off x="2585" y="0"/>
          <a:ext cx="2026839" cy="104496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General Rule:</a:t>
          </a:r>
          <a:endParaRPr lang="en-US" sz="2400" b="1" kern="1200" dirty="0"/>
        </a:p>
      </dsp:txBody>
      <dsp:txXfrm>
        <a:off x="53596" y="51011"/>
        <a:ext cx="1924817" cy="942944"/>
      </dsp:txXfrm>
    </dsp:sp>
    <dsp:sp modelId="{604A2395-1657-4B42-A0C2-D00F67132F45}">
      <dsp:nvSpPr>
        <dsp:cNvPr id="0" name=""/>
        <dsp:cNvSpPr/>
      </dsp:nvSpPr>
      <dsp:spPr>
        <a:xfrm rot="5400000">
          <a:off x="4922619" y="-1650382"/>
          <a:ext cx="939463" cy="6725329"/>
        </a:xfrm>
        <a:prstGeom prst="round2SameRect">
          <a:avLst/>
        </a:prstGeom>
        <a:solidFill>
          <a:schemeClr val="accent4">
            <a:tint val="40000"/>
            <a:alpha val="90000"/>
            <a:hueOff val="7442847"/>
            <a:satOff val="-30977"/>
            <a:lumOff val="-2756"/>
            <a:alphaOff val="0"/>
          </a:schemeClr>
        </a:solidFill>
        <a:ln w="25400" cap="flat" cmpd="sng" algn="ctr">
          <a:solidFill>
            <a:schemeClr val="accent4">
              <a:tint val="40000"/>
              <a:alpha val="90000"/>
              <a:hueOff val="7442847"/>
              <a:satOff val="-30977"/>
              <a:lumOff val="-27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If a Qualifying Offer is made to at least 95% of full-time employees, the ALE can report simplified data for ALL full-time employees</a:t>
          </a:r>
          <a:endParaRPr lang="en-US" sz="1800" b="1" kern="1200" dirty="0"/>
        </a:p>
      </dsp:txBody>
      <dsp:txXfrm rot="-5400000">
        <a:off x="2029687" y="1288411"/>
        <a:ext cx="6679468" cy="847741"/>
      </dsp:txXfrm>
    </dsp:sp>
    <dsp:sp modelId="{D7C71706-16AE-435F-87B4-356159E5A6D9}">
      <dsp:nvSpPr>
        <dsp:cNvPr id="0" name=""/>
        <dsp:cNvSpPr/>
      </dsp:nvSpPr>
      <dsp:spPr>
        <a:xfrm>
          <a:off x="2585" y="1124588"/>
          <a:ext cx="2026839" cy="1174329"/>
        </a:xfrm>
        <a:prstGeom prst="roundRect">
          <a:avLst/>
        </a:prstGeom>
        <a:solidFill>
          <a:schemeClr val="accent4">
            <a:hueOff val="7196396"/>
            <a:satOff val="-28236"/>
            <a:lumOff val="-63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2015 Transition Relief:</a:t>
          </a:r>
          <a:endParaRPr lang="en-US" sz="2400" b="1" kern="1200" dirty="0"/>
        </a:p>
      </dsp:txBody>
      <dsp:txXfrm>
        <a:off x="59911" y="1181914"/>
        <a:ext cx="1912187" cy="1059677"/>
      </dsp:txXfrm>
    </dsp:sp>
    <dsp:sp modelId="{C51C7931-9615-4CD6-AA99-F89E2C391534}">
      <dsp:nvSpPr>
        <dsp:cNvPr id="0" name=""/>
        <dsp:cNvSpPr/>
      </dsp:nvSpPr>
      <dsp:spPr>
        <a:xfrm rot="5400000">
          <a:off x="4492315" y="128175"/>
          <a:ext cx="1800072" cy="6725329"/>
        </a:xfrm>
        <a:prstGeom prst="round2SameRect">
          <a:avLst/>
        </a:prstGeom>
        <a:solidFill>
          <a:schemeClr val="accent4">
            <a:tint val="40000"/>
            <a:alpha val="90000"/>
            <a:hueOff val="14885695"/>
            <a:satOff val="-61954"/>
            <a:lumOff val="-5511"/>
            <a:alphaOff val="0"/>
          </a:schemeClr>
        </a:solidFill>
        <a:ln w="25400" cap="flat" cmpd="sng" algn="ctr">
          <a:solidFill>
            <a:schemeClr val="accent4">
              <a:tint val="40000"/>
              <a:alpha val="90000"/>
              <a:hueOff val="14885695"/>
              <a:satOff val="-61954"/>
              <a:lumOff val="-5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Use the Qualifying Offer method, except:</a:t>
          </a:r>
          <a:endParaRPr lang="en-US" sz="1800" b="1" kern="1200" dirty="0"/>
        </a:p>
        <a:p>
          <a:pPr marL="342900" lvl="2" indent="-171450" algn="l" defTabSz="800100">
            <a:lnSpc>
              <a:spcPct val="90000"/>
            </a:lnSpc>
            <a:spcBef>
              <a:spcPct val="0"/>
            </a:spcBef>
            <a:spcAft>
              <a:spcPct val="15000"/>
            </a:spcAft>
            <a:buChar char="••"/>
          </a:pPr>
          <a:r>
            <a:rPr lang="en-US" sz="1800" kern="1200" dirty="0" smtClean="0"/>
            <a:t>Separate indicator codes will apply for months in which a Qualifying Offer was received or Transition Relief applies</a:t>
          </a:r>
          <a:endParaRPr lang="en-US" sz="1800" kern="1200" dirty="0"/>
        </a:p>
        <a:p>
          <a:pPr marL="342900" lvl="2" indent="-171450" algn="l" defTabSz="800100">
            <a:lnSpc>
              <a:spcPct val="90000"/>
            </a:lnSpc>
            <a:spcBef>
              <a:spcPct val="0"/>
            </a:spcBef>
            <a:spcAft>
              <a:spcPct val="15000"/>
            </a:spcAft>
            <a:buChar char="••"/>
          </a:pPr>
          <a:r>
            <a:rPr lang="en-US" sz="1800" kern="1200" dirty="0" smtClean="0"/>
            <a:t>Simplified employee statements will indicate whether the employee may be eligible for a premium tax credit and direct employees to IRS info on premium tax credits</a:t>
          </a:r>
          <a:endParaRPr lang="en-US" sz="1800" kern="1200" dirty="0"/>
        </a:p>
      </dsp:txBody>
      <dsp:txXfrm rot="-5400000">
        <a:off x="2029687" y="2678675"/>
        <a:ext cx="6637457" cy="1624328"/>
      </dsp:txXfrm>
    </dsp:sp>
    <dsp:sp modelId="{B5E51CEC-0AF7-430D-B8A7-62028A8FBFB0}">
      <dsp:nvSpPr>
        <dsp:cNvPr id="0" name=""/>
        <dsp:cNvSpPr/>
      </dsp:nvSpPr>
      <dsp:spPr>
        <a:xfrm>
          <a:off x="2585" y="2379029"/>
          <a:ext cx="2026839" cy="2222564"/>
        </a:xfrm>
        <a:prstGeom prst="roundRect">
          <a:avLst/>
        </a:prstGeom>
        <a:solidFill>
          <a:schemeClr val="accent4">
            <a:hueOff val="14392791"/>
            <a:satOff val="-56473"/>
            <a:lumOff val="-127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How to Report:</a:t>
          </a:r>
          <a:endParaRPr lang="en-US" sz="2400" b="1" kern="1200" dirty="0"/>
        </a:p>
      </dsp:txBody>
      <dsp:txXfrm>
        <a:off x="101527" y="2477971"/>
        <a:ext cx="1828955" cy="202468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D9625-1127-4139-A773-CD381EEBC6B4}">
      <dsp:nvSpPr>
        <dsp:cNvPr id="0" name=""/>
        <dsp:cNvSpPr/>
      </dsp:nvSpPr>
      <dsp:spPr>
        <a:xfrm>
          <a:off x="0" y="1126862"/>
          <a:ext cx="8458200" cy="971893"/>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562356" rIns="65645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Affordability based on any pay or play safe harbor method</a:t>
          </a:r>
          <a:endParaRPr lang="en-US" sz="2000" kern="1200" dirty="0"/>
        </a:p>
      </dsp:txBody>
      <dsp:txXfrm>
        <a:off x="0" y="1126862"/>
        <a:ext cx="8458200" cy="971893"/>
      </dsp:txXfrm>
    </dsp:sp>
    <dsp:sp modelId="{93657F60-B727-4BDB-9306-64EC31F777B6}">
      <dsp:nvSpPr>
        <dsp:cNvPr id="0" name=""/>
        <dsp:cNvSpPr/>
      </dsp:nvSpPr>
      <dsp:spPr>
        <a:xfrm>
          <a:off x="141611" y="228604"/>
          <a:ext cx="7475230" cy="126404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1066800">
            <a:lnSpc>
              <a:spcPct val="90000"/>
            </a:lnSpc>
            <a:spcBef>
              <a:spcPct val="0"/>
            </a:spcBef>
            <a:spcAft>
              <a:spcPct val="35000"/>
            </a:spcAft>
          </a:pPr>
          <a:r>
            <a:rPr lang="en-US" sz="2400" kern="1200" dirty="0" smtClean="0"/>
            <a:t>ALE must offer affordable, minimum value coverage to at least 98% of employees and dependents reported on its Section 6056 return</a:t>
          </a:r>
          <a:endParaRPr lang="en-US" sz="2400" kern="1200" dirty="0"/>
        </a:p>
      </dsp:txBody>
      <dsp:txXfrm>
        <a:off x="203316" y="290309"/>
        <a:ext cx="7351820" cy="1140631"/>
      </dsp:txXfrm>
    </dsp:sp>
    <dsp:sp modelId="{844199D7-0606-4867-96A8-DAF7C276D676}">
      <dsp:nvSpPr>
        <dsp:cNvPr id="0" name=""/>
        <dsp:cNvSpPr/>
      </dsp:nvSpPr>
      <dsp:spPr>
        <a:xfrm>
          <a:off x="0" y="2895600"/>
          <a:ext cx="8458200" cy="1603799"/>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562356" rIns="65645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Eligible ALEs do not have to specify their number of full-time employees or identify which are full-time on IRS returns</a:t>
          </a:r>
          <a:endParaRPr lang="en-US" sz="2000" kern="1200" dirty="0"/>
        </a:p>
        <a:p>
          <a:pPr marL="228600" lvl="1" indent="-228600" algn="l" defTabSz="889000">
            <a:lnSpc>
              <a:spcPct val="90000"/>
            </a:lnSpc>
            <a:spcBef>
              <a:spcPct val="0"/>
            </a:spcBef>
            <a:spcAft>
              <a:spcPct val="15000"/>
            </a:spcAft>
            <a:buChar char="••"/>
          </a:pPr>
          <a:r>
            <a:rPr lang="en-US" sz="2000" kern="1200" dirty="0" smtClean="0"/>
            <a:t>No simplified method for employee statements</a:t>
          </a:r>
          <a:endParaRPr lang="en-US" sz="2000" kern="1200" dirty="0"/>
        </a:p>
      </dsp:txBody>
      <dsp:txXfrm>
        <a:off x="0" y="2895600"/>
        <a:ext cx="8458200" cy="1603799"/>
      </dsp:txXfrm>
    </dsp:sp>
    <dsp:sp modelId="{5AB8B7F6-9548-4F52-862C-8684590C8D25}">
      <dsp:nvSpPr>
        <dsp:cNvPr id="0" name=""/>
        <dsp:cNvSpPr/>
      </dsp:nvSpPr>
      <dsp:spPr>
        <a:xfrm>
          <a:off x="141611" y="2350930"/>
          <a:ext cx="7475230" cy="88962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1066800">
            <a:lnSpc>
              <a:spcPct val="90000"/>
            </a:lnSpc>
            <a:spcBef>
              <a:spcPct val="0"/>
            </a:spcBef>
            <a:spcAft>
              <a:spcPct val="35000"/>
            </a:spcAft>
          </a:pPr>
          <a:r>
            <a:rPr lang="en-US" sz="2400" kern="1200" dirty="0" smtClean="0"/>
            <a:t>How to Report:</a:t>
          </a:r>
          <a:endParaRPr lang="en-US" sz="2400" kern="1200" dirty="0"/>
        </a:p>
      </dsp:txBody>
      <dsp:txXfrm>
        <a:off x="185039" y="2394358"/>
        <a:ext cx="7388374" cy="8027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ADE7D-E547-4B43-9AB0-24DD1BD0FB3C}">
      <dsp:nvSpPr>
        <dsp:cNvPr id="0" name=""/>
        <dsp:cNvSpPr/>
      </dsp:nvSpPr>
      <dsp:spPr>
        <a:xfrm>
          <a:off x="25728" y="140624"/>
          <a:ext cx="2006098" cy="124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US" sz="2400" kern="1200" dirty="0" smtClean="0"/>
            <a:t>IRS Returns</a:t>
          </a:r>
          <a:endParaRPr lang="en-US" sz="2400" kern="1200" dirty="0"/>
        </a:p>
      </dsp:txBody>
      <dsp:txXfrm>
        <a:off x="25728" y="140624"/>
        <a:ext cx="2006098" cy="1247400"/>
      </dsp:txXfrm>
    </dsp:sp>
    <dsp:sp modelId="{DCA85DD6-728C-4476-993F-C703A42132FD}">
      <dsp:nvSpPr>
        <dsp:cNvPr id="0" name=""/>
        <dsp:cNvSpPr/>
      </dsp:nvSpPr>
      <dsp:spPr>
        <a:xfrm>
          <a:off x="2031827" y="4190"/>
          <a:ext cx="635174" cy="1520268"/>
        </a:xfrm>
        <a:prstGeom prst="leftBrace">
          <a:avLst>
            <a:gd name="adj1" fmla="val 35000"/>
            <a:gd name="adj2" fmla="val 50000"/>
          </a:avLst>
        </a:prstGeom>
        <a:noFill/>
        <a:ln w="25400" cap="flat" cmpd="sng" algn="ctr">
          <a:solidFill>
            <a:schemeClr val="accent5">
              <a:lumMod val="75000"/>
            </a:schemeClr>
          </a:solidFill>
          <a:prstDash val="solid"/>
        </a:ln>
        <a:effectLst/>
      </dsp:spPr>
      <dsp:style>
        <a:lnRef idx="2">
          <a:scrgbClr r="0" g="0" b="0"/>
        </a:lnRef>
        <a:fillRef idx="0">
          <a:scrgbClr r="0" g="0" b="0"/>
        </a:fillRef>
        <a:effectRef idx="0">
          <a:scrgbClr r="0" g="0" b="0"/>
        </a:effectRef>
        <a:fontRef idx="minor"/>
      </dsp:style>
    </dsp:sp>
    <dsp:sp modelId="{05147FE3-5565-468C-8C8E-BD4902840310}">
      <dsp:nvSpPr>
        <dsp:cNvPr id="0" name=""/>
        <dsp:cNvSpPr/>
      </dsp:nvSpPr>
      <dsp:spPr>
        <a:xfrm>
          <a:off x="2865377" y="0"/>
          <a:ext cx="5766993" cy="1520268"/>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Annual Deadline</a:t>
          </a:r>
          <a:r>
            <a:rPr lang="en-US" sz="2400" kern="1200" dirty="0" smtClean="0"/>
            <a:t>: Feb. 28                     (March 31, if filed electronically)</a:t>
          </a:r>
          <a:endParaRPr lang="en-US" sz="2400" kern="1200" dirty="0"/>
        </a:p>
        <a:p>
          <a:pPr marL="228600" lvl="1" indent="-228600" algn="l" defTabSz="1066800">
            <a:lnSpc>
              <a:spcPct val="90000"/>
            </a:lnSpc>
            <a:spcBef>
              <a:spcPct val="0"/>
            </a:spcBef>
            <a:spcAft>
              <a:spcPct val="15000"/>
            </a:spcAft>
            <a:buChar char="••"/>
          </a:pPr>
          <a:r>
            <a:rPr lang="en-US" sz="2400" b="1" kern="1200" dirty="0" smtClean="0"/>
            <a:t>For 2015</a:t>
          </a:r>
          <a:r>
            <a:rPr lang="en-US" sz="2400" kern="1200" dirty="0" smtClean="0"/>
            <a:t>: </a:t>
          </a:r>
          <a:r>
            <a:rPr lang="en-US" sz="2400" b="1" kern="1200" dirty="0" smtClean="0">
              <a:solidFill>
                <a:schemeClr val="bg1"/>
              </a:solidFill>
            </a:rPr>
            <a:t>Feb. 29, 2016               </a:t>
          </a:r>
          <a:r>
            <a:rPr lang="en-US" sz="2400" kern="1200" dirty="0" smtClean="0">
              <a:solidFill>
                <a:schemeClr val="bg1"/>
              </a:solidFill>
            </a:rPr>
            <a:t>(</a:t>
          </a:r>
          <a:r>
            <a:rPr lang="en-US" sz="2400" b="1" kern="1200" dirty="0" smtClean="0">
              <a:solidFill>
                <a:schemeClr val="bg1"/>
              </a:solidFill>
            </a:rPr>
            <a:t>March 31</a:t>
          </a:r>
          <a:r>
            <a:rPr lang="en-US" sz="2400" kern="1200" dirty="0" smtClean="0">
              <a:solidFill>
                <a:schemeClr val="bg1"/>
              </a:solidFill>
            </a:rPr>
            <a:t>, </a:t>
          </a:r>
          <a:r>
            <a:rPr lang="en-US" sz="2400" kern="1200" dirty="0" smtClean="0"/>
            <a:t>if filed electronically)</a:t>
          </a:r>
          <a:endParaRPr lang="en-US" sz="2400" kern="1200" dirty="0"/>
        </a:p>
      </dsp:txBody>
      <dsp:txXfrm>
        <a:off x="2865377" y="0"/>
        <a:ext cx="5766993" cy="1520268"/>
      </dsp:txXfrm>
    </dsp:sp>
    <dsp:sp modelId="{40BFC9BE-28AC-4BD6-B187-CB212AD6EADD}">
      <dsp:nvSpPr>
        <dsp:cNvPr id="0" name=""/>
        <dsp:cNvSpPr/>
      </dsp:nvSpPr>
      <dsp:spPr>
        <a:xfrm>
          <a:off x="25728" y="1907184"/>
          <a:ext cx="2006098" cy="124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US" sz="2400" kern="1200" dirty="0" smtClean="0"/>
            <a:t>Individual Statements</a:t>
          </a:r>
          <a:endParaRPr lang="en-US" sz="2400" kern="1200" dirty="0"/>
        </a:p>
      </dsp:txBody>
      <dsp:txXfrm>
        <a:off x="25728" y="1907184"/>
        <a:ext cx="2006098" cy="1247400"/>
      </dsp:txXfrm>
    </dsp:sp>
    <dsp:sp modelId="{0BBE43A1-0DCD-4187-9E4F-5694F39CC000}">
      <dsp:nvSpPr>
        <dsp:cNvPr id="0" name=""/>
        <dsp:cNvSpPr/>
      </dsp:nvSpPr>
      <dsp:spPr>
        <a:xfrm>
          <a:off x="2031827" y="1751259"/>
          <a:ext cx="635174" cy="1559250"/>
        </a:xfrm>
        <a:prstGeom prst="leftBrace">
          <a:avLst>
            <a:gd name="adj1" fmla="val 35000"/>
            <a:gd name="adj2" fmla="val 50000"/>
          </a:avLst>
        </a:prstGeom>
        <a:noFill/>
        <a:ln w="25400" cap="flat" cmpd="sng" algn="ctr">
          <a:solidFill>
            <a:schemeClr val="accent5">
              <a:lumMod val="75000"/>
            </a:schemeClr>
          </a:solidFill>
          <a:prstDash val="solid"/>
        </a:ln>
        <a:effectLst/>
      </dsp:spPr>
      <dsp:style>
        <a:lnRef idx="2">
          <a:scrgbClr r="0" g="0" b="0"/>
        </a:lnRef>
        <a:fillRef idx="0">
          <a:scrgbClr r="0" g="0" b="0"/>
        </a:fillRef>
        <a:effectRef idx="0">
          <a:scrgbClr r="0" g="0" b="0"/>
        </a:effectRef>
        <a:fontRef idx="minor"/>
      </dsp:style>
    </dsp:sp>
    <dsp:sp modelId="{E8D10A22-ADEA-4BE9-B154-A074DAAC9826}">
      <dsp:nvSpPr>
        <dsp:cNvPr id="0" name=""/>
        <dsp:cNvSpPr/>
      </dsp:nvSpPr>
      <dsp:spPr>
        <a:xfrm>
          <a:off x="2839648" y="1751259"/>
          <a:ext cx="5766993" cy="1559250"/>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Annual Deadline</a:t>
          </a:r>
          <a:r>
            <a:rPr lang="en-US" sz="2400" kern="1200" dirty="0" smtClean="0"/>
            <a:t>: Jan. 31</a:t>
          </a:r>
          <a:endParaRPr lang="en-US" sz="2400" kern="1200" dirty="0"/>
        </a:p>
        <a:p>
          <a:pPr marL="228600" lvl="1" indent="-228600" algn="l" defTabSz="1066800">
            <a:lnSpc>
              <a:spcPct val="90000"/>
            </a:lnSpc>
            <a:spcBef>
              <a:spcPct val="0"/>
            </a:spcBef>
            <a:spcAft>
              <a:spcPct val="15000"/>
            </a:spcAft>
            <a:buChar char="••"/>
          </a:pPr>
          <a:r>
            <a:rPr lang="en-US" sz="2400" b="1" kern="1200" dirty="0" smtClean="0"/>
            <a:t>For 2015</a:t>
          </a:r>
          <a:r>
            <a:rPr lang="en-US" sz="2400" kern="1200" dirty="0" smtClean="0"/>
            <a:t>: </a:t>
          </a:r>
          <a:r>
            <a:rPr lang="en-US" sz="2400" b="1" kern="1200" dirty="0" smtClean="0">
              <a:solidFill>
                <a:schemeClr val="bg1"/>
              </a:solidFill>
            </a:rPr>
            <a:t>Feb. 1, 2016 </a:t>
          </a:r>
          <a:endParaRPr lang="en-US" sz="2400" b="1" kern="1200" dirty="0">
            <a:solidFill>
              <a:schemeClr val="bg1"/>
            </a:solidFill>
          </a:endParaRPr>
        </a:p>
        <a:p>
          <a:pPr marL="228600" lvl="1" indent="-228600" algn="l" defTabSz="1066800">
            <a:lnSpc>
              <a:spcPct val="90000"/>
            </a:lnSpc>
            <a:spcBef>
              <a:spcPct val="0"/>
            </a:spcBef>
            <a:spcAft>
              <a:spcPct val="15000"/>
            </a:spcAft>
            <a:buChar char="••"/>
          </a:pPr>
          <a:r>
            <a:rPr lang="en-US" sz="2400" kern="1200" dirty="0" smtClean="0"/>
            <a:t>May be furnished electronically if requirements are met</a:t>
          </a:r>
          <a:endParaRPr lang="en-US" sz="2400" kern="1200" dirty="0"/>
        </a:p>
      </dsp:txBody>
      <dsp:txXfrm>
        <a:off x="2839648" y="1751259"/>
        <a:ext cx="5766993" cy="1559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E21F6-F25F-4B8A-A107-63CB4E0E863E}">
      <dsp:nvSpPr>
        <dsp:cNvPr id="0" name=""/>
        <dsp:cNvSpPr/>
      </dsp:nvSpPr>
      <dsp:spPr>
        <a:xfrm>
          <a:off x="0" y="329899"/>
          <a:ext cx="8534400" cy="113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416560" rIns="66236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smtClean="0"/>
            <a:t>2015 coverage information will be reported in 2016</a:t>
          </a:r>
          <a:endParaRPr lang="en-US" sz="2000" kern="1200" dirty="0" smtClean="0"/>
        </a:p>
        <a:p>
          <a:pPr marL="228600" lvl="1" indent="-228600" algn="l" defTabSz="889000">
            <a:lnSpc>
              <a:spcPct val="90000"/>
            </a:lnSpc>
            <a:spcBef>
              <a:spcPct val="0"/>
            </a:spcBef>
            <a:spcAft>
              <a:spcPct val="15000"/>
            </a:spcAft>
            <a:buChar char="••"/>
          </a:pPr>
          <a:r>
            <a:rPr lang="en-US" sz="2000" kern="1200" smtClean="0"/>
            <a:t>Employers must collect information during 2015</a:t>
          </a:r>
          <a:endParaRPr lang="en-US" sz="2000" kern="1200" dirty="0"/>
        </a:p>
      </dsp:txBody>
      <dsp:txXfrm>
        <a:off x="0" y="329899"/>
        <a:ext cx="8534400" cy="1134000"/>
      </dsp:txXfrm>
    </dsp:sp>
    <dsp:sp modelId="{6C9B7780-60D1-42E3-A46B-900ED665B8C6}">
      <dsp:nvSpPr>
        <dsp:cNvPr id="0" name=""/>
        <dsp:cNvSpPr/>
      </dsp:nvSpPr>
      <dsp:spPr>
        <a:xfrm>
          <a:off x="426303" y="34699"/>
          <a:ext cx="6438125"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1244600">
            <a:lnSpc>
              <a:spcPct val="90000"/>
            </a:lnSpc>
            <a:spcBef>
              <a:spcPct val="0"/>
            </a:spcBef>
            <a:spcAft>
              <a:spcPct val="35000"/>
            </a:spcAft>
          </a:pPr>
          <a:r>
            <a:rPr lang="en-US" sz="2800" b="1" kern="1200" dirty="0" smtClean="0"/>
            <a:t>Rules effective for 2015 coverage </a:t>
          </a:r>
          <a:endParaRPr lang="en-US" sz="2800" b="1" kern="1200" dirty="0"/>
        </a:p>
      </dsp:txBody>
      <dsp:txXfrm>
        <a:off x="455124" y="63520"/>
        <a:ext cx="6380483"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CCF45-438E-47D7-902B-00CC4A2253F0}">
      <dsp:nvSpPr>
        <dsp:cNvPr id="0" name=""/>
        <dsp:cNvSpPr/>
      </dsp:nvSpPr>
      <dsp:spPr>
        <a:xfrm>
          <a:off x="0" y="8481"/>
          <a:ext cx="8229600" cy="702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IRS Returns</a:t>
          </a:r>
          <a:endParaRPr lang="en-US" sz="3000" kern="1200" dirty="0"/>
        </a:p>
      </dsp:txBody>
      <dsp:txXfrm>
        <a:off x="34269" y="42750"/>
        <a:ext cx="8161062" cy="633462"/>
      </dsp:txXfrm>
    </dsp:sp>
    <dsp:sp modelId="{0693230E-0A74-417D-A1FB-692D6CDBDB78}">
      <dsp:nvSpPr>
        <dsp:cNvPr id="0" name=""/>
        <dsp:cNvSpPr/>
      </dsp:nvSpPr>
      <dsp:spPr>
        <a:xfrm>
          <a:off x="0" y="710481"/>
          <a:ext cx="8229600"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b="0" kern="1200" smtClean="0"/>
            <a:t>Electronic filing is </a:t>
          </a:r>
          <a:r>
            <a:rPr lang="en-US" sz="2300" b="0" kern="1200" cap="all" smtClean="0"/>
            <a:t>required</a:t>
          </a:r>
          <a:r>
            <a:rPr lang="en-US" sz="2300" b="0" kern="1200" smtClean="0"/>
            <a:t> for reporting entities that file 250 or more individual statements per calendar year</a:t>
          </a:r>
          <a:endParaRPr lang="en-US" sz="2300" b="0" kern="1200" dirty="0"/>
        </a:p>
        <a:p>
          <a:pPr marL="228600" lvl="1" indent="-228600" algn="l" defTabSz="1022350" rtl="0">
            <a:lnSpc>
              <a:spcPct val="90000"/>
            </a:lnSpc>
            <a:spcBef>
              <a:spcPct val="0"/>
            </a:spcBef>
            <a:spcAft>
              <a:spcPct val="20000"/>
            </a:spcAft>
            <a:buChar char="••"/>
          </a:pPr>
          <a:r>
            <a:rPr lang="en-US" sz="2300" kern="1200" smtClean="0"/>
            <a:t>Applies separately to each type of individual return (Forms 1095-B or 1095-C)</a:t>
          </a:r>
          <a:endParaRPr lang="en-US" sz="2300" b="0" kern="1200" dirty="0"/>
        </a:p>
        <a:p>
          <a:pPr marL="228600" lvl="1" indent="-228600" algn="l" defTabSz="1022350" rtl="0">
            <a:lnSpc>
              <a:spcPct val="90000"/>
            </a:lnSpc>
            <a:spcBef>
              <a:spcPct val="0"/>
            </a:spcBef>
            <a:spcAft>
              <a:spcPct val="20000"/>
            </a:spcAft>
            <a:buChar char="••"/>
          </a:pPr>
          <a:r>
            <a:rPr lang="en-US" sz="2300" b="0" kern="1200" smtClean="0"/>
            <a:t>Electronic filing is OPTIONAL for other reporting entities</a:t>
          </a:r>
          <a:endParaRPr lang="en-US" sz="2300" b="0" kern="1200" dirty="0"/>
        </a:p>
      </dsp:txBody>
      <dsp:txXfrm>
        <a:off x="0" y="710481"/>
        <a:ext cx="8229600" cy="1738800"/>
      </dsp:txXfrm>
    </dsp:sp>
    <dsp:sp modelId="{CBE55B1C-8E21-4221-9C7E-A0DE512617C9}">
      <dsp:nvSpPr>
        <dsp:cNvPr id="0" name=""/>
        <dsp:cNvSpPr/>
      </dsp:nvSpPr>
      <dsp:spPr>
        <a:xfrm>
          <a:off x="0" y="2449281"/>
          <a:ext cx="8229600" cy="702000"/>
        </a:xfrm>
        <a:prstGeom prst="roundRect">
          <a:avLst/>
        </a:prstGeom>
        <a:solidFill>
          <a:schemeClr val="accent2">
            <a:hueOff val="-6515035"/>
            <a:satOff val="-39999"/>
            <a:lumOff val="14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Individual Statements</a:t>
          </a:r>
          <a:endParaRPr lang="en-US" sz="3000" kern="1200" dirty="0"/>
        </a:p>
      </dsp:txBody>
      <dsp:txXfrm>
        <a:off x="34269" y="2483550"/>
        <a:ext cx="8161062" cy="633462"/>
      </dsp:txXfrm>
    </dsp:sp>
    <dsp:sp modelId="{06C59C15-860B-4894-81AB-5A401AB2484D}">
      <dsp:nvSpPr>
        <dsp:cNvPr id="0" name=""/>
        <dsp:cNvSpPr/>
      </dsp:nvSpPr>
      <dsp:spPr>
        <a:xfrm>
          <a:off x="0" y="3151281"/>
          <a:ext cx="8229600"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t>General rule: provide statements on paper by mail to last known permanent address (or temporary address)</a:t>
          </a:r>
          <a:endParaRPr lang="en-US" sz="2300" kern="1200" dirty="0"/>
        </a:p>
        <a:p>
          <a:pPr marL="228600" lvl="1" indent="-228600" algn="l" defTabSz="1022350">
            <a:lnSpc>
              <a:spcPct val="90000"/>
            </a:lnSpc>
            <a:spcBef>
              <a:spcPct val="0"/>
            </a:spcBef>
            <a:spcAft>
              <a:spcPct val="20000"/>
            </a:spcAft>
            <a:buChar char="••"/>
          </a:pPr>
          <a:r>
            <a:rPr lang="en-US" sz="2300" kern="1200" dirty="0" smtClean="0"/>
            <a:t>Statements MAY be furnished electronically if consent requirements are met</a:t>
          </a:r>
          <a:endParaRPr lang="en-US" sz="2300" kern="1200" dirty="0"/>
        </a:p>
      </dsp:txBody>
      <dsp:txXfrm>
        <a:off x="0" y="3151281"/>
        <a:ext cx="8229600" cy="1366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9A20A-FE49-4F04-A5C1-FAB31E53802E}">
      <dsp:nvSpPr>
        <dsp:cNvPr id="0" name=""/>
        <dsp:cNvSpPr/>
      </dsp:nvSpPr>
      <dsp:spPr>
        <a:xfrm>
          <a:off x="87063" y="1935"/>
          <a:ext cx="2581201" cy="1048705"/>
        </a:xfrm>
        <a:prstGeom prst="snip2Diag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ALEs sponsoring self-insured plans</a:t>
          </a:r>
          <a:endParaRPr lang="en-US" sz="1800" b="1" kern="1200" dirty="0"/>
        </a:p>
      </dsp:txBody>
      <dsp:txXfrm>
        <a:off x="174457" y="89329"/>
        <a:ext cx="2406413" cy="873917"/>
      </dsp:txXfrm>
    </dsp:sp>
    <dsp:sp modelId="{898BA17B-9BEE-4F89-992C-AC21440B302E}">
      <dsp:nvSpPr>
        <dsp:cNvPr id="0" name=""/>
        <dsp:cNvSpPr/>
      </dsp:nvSpPr>
      <dsp:spPr>
        <a:xfrm>
          <a:off x="345183" y="1050641"/>
          <a:ext cx="258120" cy="917976"/>
        </a:xfrm>
        <a:custGeom>
          <a:avLst/>
          <a:gdLst/>
          <a:ahLst/>
          <a:cxnLst/>
          <a:rect l="0" t="0" r="0" b="0"/>
          <a:pathLst>
            <a:path>
              <a:moveTo>
                <a:pt x="0" y="0"/>
              </a:moveTo>
              <a:lnTo>
                <a:pt x="0" y="917976"/>
              </a:lnTo>
              <a:lnTo>
                <a:pt x="258120" y="917976"/>
              </a:lnTo>
            </a:path>
          </a:pathLst>
        </a:custGeom>
        <a:noFill/>
        <a:ln w="25400" cap="flat" cmpd="sng" algn="ctr">
          <a:solidFill>
            <a:schemeClr val="accent4"/>
          </a:solidFill>
          <a:prstDash val="solid"/>
        </a:ln>
        <a:effectLst/>
      </dsp:spPr>
      <dsp:style>
        <a:lnRef idx="2">
          <a:scrgbClr r="0" g="0" b="0"/>
        </a:lnRef>
        <a:fillRef idx="0">
          <a:scrgbClr r="0" g="0" b="0"/>
        </a:fillRef>
        <a:effectRef idx="0">
          <a:scrgbClr r="0" g="0" b="0"/>
        </a:effectRef>
        <a:fontRef idx="minor"/>
      </dsp:style>
    </dsp:sp>
    <dsp:sp modelId="{378F7ED1-CAC0-409F-8C0B-D93D21E759C7}">
      <dsp:nvSpPr>
        <dsp:cNvPr id="0" name=""/>
        <dsp:cNvSpPr/>
      </dsp:nvSpPr>
      <dsp:spPr>
        <a:xfrm>
          <a:off x="603303" y="1281008"/>
          <a:ext cx="2064961" cy="1375219"/>
        </a:xfrm>
        <a:prstGeom prst="snip1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u="sng" kern="1200" dirty="0" smtClean="0"/>
            <a:t>Form 1095-C</a:t>
          </a:r>
          <a:r>
            <a:rPr lang="en-US" sz="1800" kern="1200" dirty="0" smtClean="0"/>
            <a:t>:</a:t>
          </a:r>
        </a:p>
        <a:p>
          <a:pPr lvl="0" algn="ctr" defTabSz="800100">
            <a:lnSpc>
              <a:spcPct val="90000"/>
            </a:lnSpc>
            <a:spcBef>
              <a:spcPct val="0"/>
            </a:spcBef>
            <a:spcAft>
              <a:spcPct val="35000"/>
            </a:spcAft>
          </a:pPr>
          <a:r>
            <a:rPr lang="en-US" sz="1800" kern="1200" dirty="0" smtClean="0"/>
            <a:t>Part I, Part II and Part III</a:t>
          </a:r>
          <a:endParaRPr lang="en-US" sz="1800" kern="1200" dirty="0"/>
        </a:p>
      </dsp:txBody>
      <dsp:txXfrm>
        <a:off x="603303" y="1395612"/>
        <a:ext cx="1950357" cy="1260615"/>
      </dsp:txXfrm>
    </dsp:sp>
    <dsp:sp modelId="{58F01BE5-7E96-4CBB-898B-80916B11820F}">
      <dsp:nvSpPr>
        <dsp:cNvPr id="0" name=""/>
        <dsp:cNvSpPr/>
      </dsp:nvSpPr>
      <dsp:spPr>
        <a:xfrm>
          <a:off x="345183" y="1050641"/>
          <a:ext cx="258120" cy="2296688"/>
        </a:xfrm>
        <a:custGeom>
          <a:avLst/>
          <a:gdLst/>
          <a:ahLst/>
          <a:cxnLst/>
          <a:rect l="0" t="0" r="0" b="0"/>
          <a:pathLst>
            <a:path>
              <a:moveTo>
                <a:pt x="0" y="0"/>
              </a:moveTo>
              <a:lnTo>
                <a:pt x="0" y="2296688"/>
              </a:lnTo>
              <a:lnTo>
                <a:pt x="258120" y="2296688"/>
              </a:lnTo>
            </a:path>
          </a:pathLst>
        </a:custGeom>
        <a:noFill/>
        <a:ln w="25400" cap="flat" cmpd="sng" algn="ctr">
          <a:solidFill>
            <a:schemeClr val="accent4"/>
          </a:solidFill>
          <a:prstDash val="solid"/>
        </a:ln>
        <a:effectLst/>
      </dsp:spPr>
      <dsp:style>
        <a:lnRef idx="2">
          <a:scrgbClr r="0" g="0" b="0"/>
        </a:lnRef>
        <a:fillRef idx="0">
          <a:scrgbClr r="0" g="0" b="0"/>
        </a:fillRef>
        <a:effectRef idx="0">
          <a:scrgbClr r="0" g="0" b="0"/>
        </a:effectRef>
        <a:fontRef idx="minor"/>
      </dsp:style>
    </dsp:sp>
    <dsp:sp modelId="{5639CBF7-3E78-41FE-9CF3-FB0C4C9E2EA5}">
      <dsp:nvSpPr>
        <dsp:cNvPr id="0" name=""/>
        <dsp:cNvSpPr/>
      </dsp:nvSpPr>
      <dsp:spPr>
        <a:xfrm>
          <a:off x="603303" y="2886595"/>
          <a:ext cx="2064961" cy="921469"/>
        </a:xfrm>
        <a:prstGeom prst="snip1Rect">
          <a:avLst/>
        </a:prstGeom>
        <a:solidFill>
          <a:schemeClr val="lt1">
            <a:alpha val="90000"/>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u="sng" kern="1200" dirty="0" smtClean="0"/>
            <a:t>Form 1094-C</a:t>
          </a:r>
          <a:endParaRPr lang="en-US" sz="1800" b="1" u="sng" kern="1200" dirty="0"/>
        </a:p>
      </dsp:txBody>
      <dsp:txXfrm>
        <a:off x="603303" y="2963386"/>
        <a:ext cx="1988170" cy="844678"/>
      </dsp:txXfrm>
    </dsp:sp>
    <dsp:sp modelId="{9A485A74-30EC-4955-B2F8-37BE49CA753B}">
      <dsp:nvSpPr>
        <dsp:cNvPr id="0" name=""/>
        <dsp:cNvSpPr/>
      </dsp:nvSpPr>
      <dsp:spPr>
        <a:xfrm>
          <a:off x="3128999" y="1935"/>
          <a:ext cx="2581201" cy="1048705"/>
        </a:xfrm>
        <a:prstGeom prst="snip2DiagRect">
          <a:avLst/>
        </a:prstGeom>
        <a:solidFill>
          <a:schemeClr val="accent4">
            <a:hueOff val="7196396"/>
            <a:satOff val="-28236"/>
            <a:lumOff val="-63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ALEs sponsoring insured plans</a:t>
          </a:r>
          <a:endParaRPr lang="en-US" sz="1800" b="1" kern="1200" dirty="0"/>
        </a:p>
      </dsp:txBody>
      <dsp:txXfrm>
        <a:off x="3216393" y="89329"/>
        <a:ext cx="2406413" cy="873917"/>
      </dsp:txXfrm>
    </dsp:sp>
    <dsp:sp modelId="{8B0B705D-3B62-4E37-8A8B-185BC249D3B2}">
      <dsp:nvSpPr>
        <dsp:cNvPr id="0" name=""/>
        <dsp:cNvSpPr/>
      </dsp:nvSpPr>
      <dsp:spPr>
        <a:xfrm>
          <a:off x="3387119" y="1050641"/>
          <a:ext cx="258120" cy="793919"/>
        </a:xfrm>
        <a:custGeom>
          <a:avLst/>
          <a:gdLst/>
          <a:ahLst/>
          <a:cxnLst/>
          <a:rect l="0" t="0" r="0" b="0"/>
          <a:pathLst>
            <a:path>
              <a:moveTo>
                <a:pt x="0" y="0"/>
              </a:moveTo>
              <a:lnTo>
                <a:pt x="0" y="793919"/>
              </a:lnTo>
              <a:lnTo>
                <a:pt x="258120" y="793919"/>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EB74AAA1-C7D5-41D9-9B4B-B455F19E156B}">
      <dsp:nvSpPr>
        <dsp:cNvPr id="0" name=""/>
        <dsp:cNvSpPr/>
      </dsp:nvSpPr>
      <dsp:spPr>
        <a:xfrm>
          <a:off x="3645239" y="1281008"/>
          <a:ext cx="2064961" cy="1127104"/>
        </a:xfrm>
        <a:prstGeom prst="snip1Rect">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u="sng" kern="1200" dirty="0" smtClean="0"/>
            <a:t>Form 1095-C</a:t>
          </a:r>
          <a:r>
            <a:rPr lang="en-US" sz="1800" kern="1200" dirty="0" smtClean="0"/>
            <a:t>:</a:t>
          </a:r>
        </a:p>
        <a:p>
          <a:pPr lvl="0" algn="ctr" defTabSz="800100">
            <a:lnSpc>
              <a:spcPct val="90000"/>
            </a:lnSpc>
            <a:spcBef>
              <a:spcPct val="0"/>
            </a:spcBef>
            <a:spcAft>
              <a:spcPct val="35000"/>
            </a:spcAft>
          </a:pPr>
          <a:r>
            <a:rPr lang="en-US" sz="1800" kern="1200" dirty="0" smtClean="0"/>
            <a:t>Part I and Part II only</a:t>
          </a:r>
          <a:endParaRPr lang="en-US" sz="1800" kern="1200" dirty="0"/>
        </a:p>
      </dsp:txBody>
      <dsp:txXfrm>
        <a:off x="3645239" y="1374935"/>
        <a:ext cx="1971034" cy="1033177"/>
      </dsp:txXfrm>
    </dsp:sp>
    <dsp:sp modelId="{299ADFCB-AC6D-42EF-A0C1-C924646A4AF6}">
      <dsp:nvSpPr>
        <dsp:cNvPr id="0" name=""/>
        <dsp:cNvSpPr/>
      </dsp:nvSpPr>
      <dsp:spPr>
        <a:xfrm>
          <a:off x="3387119" y="1050641"/>
          <a:ext cx="258120" cy="2048573"/>
        </a:xfrm>
        <a:custGeom>
          <a:avLst/>
          <a:gdLst/>
          <a:ahLst/>
          <a:cxnLst/>
          <a:rect l="0" t="0" r="0" b="0"/>
          <a:pathLst>
            <a:path>
              <a:moveTo>
                <a:pt x="0" y="0"/>
              </a:moveTo>
              <a:lnTo>
                <a:pt x="0" y="2048573"/>
              </a:lnTo>
              <a:lnTo>
                <a:pt x="258120" y="2048573"/>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891F2B38-FEAA-4FB0-9079-3AD5BA002E72}">
      <dsp:nvSpPr>
        <dsp:cNvPr id="0" name=""/>
        <dsp:cNvSpPr/>
      </dsp:nvSpPr>
      <dsp:spPr>
        <a:xfrm>
          <a:off x="3645239" y="2638480"/>
          <a:ext cx="2064961" cy="921469"/>
        </a:xfrm>
        <a:prstGeom prst="snip1Rect">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u="sng" kern="1200" dirty="0" smtClean="0"/>
            <a:t>Form 1094-C</a:t>
          </a:r>
          <a:endParaRPr lang="en-US" sz="1800" b="1" u="sng" kern="1200" dirty="0"/>
        </a:p>
      </dsp:txBody>
      <dsp:txXfrm>
        <a:off x="3645239" y="2715271"/>
        <a:ext cx="1988170" cy="844678"/>
      </dsp:txXfrm>
    </dsp:sp>
    <dsp:sp modelId="{CF92CB6A-7CB0-4000-A20D-586133221507}">
      <dsp:nvSpPr>
        <dsp:cNvPr id="0" name=""/>
        <dsp:cNvSpPr/>
      </dsp:nvSpPr>
      <dsp:spPr>
        <a:xfrm>
          <a:off x="6170935" y="1935"/>
          <a:ext cx="2581201" cy="1048705"/>
        </a:xfrm>
        <a:prstGeom prst="snip2DiagRect">
          <a:avLst/>
        </a:prstGeom>
        <a:solidFill>
          <a:schemeClr val="accent4">
            <a:hueOff val="14392791"/>
            <a:satOff val="-56473"/>
            <a:lumOff val="-127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t>Non-ALEs sponsoring self-insured plans</a:t>
          </a:r>
          <a:endParaRPr lang="en-US" sz="1800" b="1" kern="1200" dirty="0"/>
        </a:p>
      </dsp:txBody>
      <dsp:txXfrm>
        <a:off x="6258329" y="89329"/>
        <a:ext cx="2406413" cy="873917"/>
      </dsp:txXfrm>
    </dsp:sp>
    <dsp:sp modelId="{383DD7A1-8FAC-4FC5-9D46-42E7C13D62DB}">
      <dsp:nvSpPr>
        <dsp:cNvPr id="0" name=""/>
        <dsp:cNvSpPr/>
      </dsp:nvSpPr>
      <dsp:spPr>
        <a:xfrm>
          <a:off x="6429055" y="1050641"/>
          <a:ext cx="258120" cy="691102"/>
        </a:xfrm>
        <a:custGeom>
          <a:avLst/>
          <a:gdLst/>
          <a:ahLst/>
          <a:cxnLst/>
          <a:rect l="0" t="0" r="0" b="0"/>
          <a:pathLst>
            <a:path>
              <a:moveTo>
                <a:pt x="0" y="0"/>
              </a:moveTo>
              <a:lnTo>
                <a:pt x="0" y="691102"/>
              </a:lnTo>
              <a:lnTo>
                <a:pt x="258120" y="691102"/>
              </a:lnTo>
            </a:path>
          </a:pathLst>
        </a:custGeom>
        <a:noFill/>
        <a:ln w="25400" cap="flat" cmpd="sng" algn="ctr">
          <a:solidFill>
            <a:schemeClr val="accent5"/>
          </a:solidFill>
          <a:prstDash val="solid"/>
        </a:ln>
        <a:effectLst/>
      </dsp:spPr>
      <dsp:style>
        <a:lnRef idx="2">
          <a:scrgbClr r="0" g="0" b="0"/>
        </a:lnRef>
        <a:fillRef idx="0">
          <a:scrgbClr r="0" g="0" b="0"/>
        </a:fillRef>
        <a:effectRef idx="0">
          <a:scrgbClr r="0" g="0" b="0"/>
        </a:effectRef>
        <a:fontRef idx="minor"/>
      </dsp:style>
    </dsp:sp>
    <dsp:sp modelId="{15E4159F-7756-4209-BF67-1FFF26457410}">
      <dsp:nvSpPr>
        <dsp:cNvPr id="0" name=""/>
        <dsp:cNvSpPr/>
      </dsp:nvSpPr>
      <dsp:spPr>
        <a:xfrm>
          <a:off x="6687175" y="1281008"/>
          <a:ext cx="2064961" cy="921469"/>
        </a:xfrm>
        <a:prstGeom prst="snip1Rect">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u="sng" kern="1200" dirty="0" smtClean="0"/>
            <a:t>Form 1094-B</a:t>
          </a:r>
          <a:endParaRPr lang="en-US" sz="1800" b="1" u="sng" kern="1200" dirty="0"/>
        </a:p>
      </dsp:txBody>
      <dsp:txXfrm>
        <a:off x="6687175" y="1357799"/>
        <a:ext cx="1988170" cy="844678"/>
      </dsp:txXfrm>
    </dsp:sp>
    <dsp:sp modelId="{4B4B4B57-3A3E-4D27-9026-8BDBB9769639}">
      <dsp:nvSpPr>
        <dsp:cNvPr id="0" name=""/>
        <dsp:cNvSpPr/>
      </dsp:nvSpPr>
      <dsp:spPr>
        <a:xfrm>
          <a:off x="6429055" y="1050641"/>
          <a:ext cx="258120" cy="1842938"/>
        </a:xfrm>
        <a:custGeom>
          <a:avLst/>
          <a:gdLst/>
          <a:ahLst/>
          <a:cxnLst/>
          <a:rect l="0" t="0" r="0" b="0"/>
          <a:pathLst>
            <a:path>
              <a:moveTo>
                <a:pt x="0" y="0"/>
              </a:moveTo>
              <a:lnTo>
                <a:pt x="0" y="1842938"/>
              </a:lnTo>
              <a:lnTo>
                <a:pt x="258120" y="18429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D9CA78-3FA8-4DDC-A525-24C6C53C6429}">
      <dsp:nvSpPr>
        <dsp:cNvPr id="0" name=""/>
        <dsp:cNvSpPr/>
      </dsp:nvSpPr>
      <dsp:spPr>
        <a:xfrm>
          <a:off x="6687175" y="2432845"/>
          <a:ext cx="2064961" cy="921469"/>
        </a:xfrm>
        <a:prstGeom prst="snip1Rect">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u="sng" kern="1200" dirty="0" smtClean="0"/>
            <a:t>Form 1095-B</a:t>
          </a:r>
          <a:endParaRPr lang="en-US" sz="1800" b="1" u="sng" kern="1200" dirty="0"/>
        </a:p>
      </dsp:txBody>
      <dsp:txXfrm>
        <a:off x="6687175" y="2509636"/>
        <a:ext cx="1988170" cy="8446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B3A82-980B-4043-9DB7-63A7293DB09B}">
      <dsp:nvSpPr>
        <dsp:cNvPr id="0" name=""/>
        <dsp:cNvSpPr/>
      </dsp:nvSpPr>
      <dsp:spPr>
        <a:xfrm rot="10800000">
          <a:off x="836437" y="76629"/>
          <a:ext cx="8078958" cy="884637"/>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37" tIns="91440" rIns="170688" bIns="91440" numCol="1" spcCol="1270" anchor="ctr" anchorCtr="0">
          <a:noAutofit/>
        </a:bodyPr>
        <a:lstStyle/>
        <a:p>
          <a:pPr lvl="0" algn="ctr" defTabSz="1066800">
            <a:lnSpc>
              <a:spcPct val="90000"/>
            </a:lnSpc>
            <a:spcBef>
              <a:spcPct val="0"/>
            </a:spcBef>
            <a:spcAft>
              <a:spcPct val="35000"/>
            </a:spcAft>
          </a:pPr>
          <a:r>
            <a:rPr lang="en-US" sz="2400" kern="1200" dirty="0" smtClean="0"/>
            <a:t>Non-ALEs sponsoring insured plans are not required to report under either Section 6055 or Section 6056</a:t>
          </a:r>
          <a:endParaRPr lang="en-US" sz="2400" kern="1200" dirty="0"/>
        </a:p>
      </dsp:txBody>
      <dsp:txXfrm rot="10800000">
        <a:off x="1057596" y="76629"/>
        <a:ext cx="7857799" cy="884637"/>
      </dsp:txXfrm>
    </dsp:sp>
    <dsp:sp modelId="{97E2748A-C9EF-4FD1-952C-CE9A60378F04}">
      <dsp:nvSpPr>
        <dsp:cNvPr id="0" name=""/>
        <dsp:cNvSpPr/>
      </dsp:nvSpPr>
      <dsp:spPr>
        <a:xfrm>
          <a:off x="258513" y="506"/>
          <a:ext cx="1036883" cy="1036883"/>
        </a:xfrm>
        <a:prstGeom prst="ellipse">
          <a:avLst/>
        </a:prstGeom>
        <a:blipFill rotWithShape="1">
          <a:blip xmlns:r="http://schemas.openxmlformats.org/officeDocument/2006/relationships" r:embed="rId1">
            <a:duotone>
              <a:schemeClr val="accent4">
                <a:shade val="45000"/>
                <a:satMod val="135000"/>
              </a:schemeClr>
              <a:prstClr val="white"/>
            </a:duotone>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FCD86-6C91-4AAA-B456-4819254DAFDE}">
      <dsp:nvSpPr>
        <dsp:cNvPr id="0" name=""/>
        <dsp:cNvSpPr/>
      </dsp:nvSpPr>
      <dsp:spPr>
        <a:xfrm>
          <a:off x="624" y="288598"/>
          <a:ext cx="2537776" cy="2496203"/>
        </a:xfrm>
        <a:prstGeom prst="rect">
          <a:avLst/>
        </a:prstGeom>
        <a:solidFill>
          <a:schemeClr val="accent4"/>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u="sng" kern="1200" dirty="0" smtClean="0"/>
            <a:t>6055:</a:t>
          </a:r>
        </a:p>
        <a:p>
          <a:pPr lvl="0" algn="ctr" defTabSz="889000">
            <a:lnSpc>
              <a:spcPct val="90000"/>
            </a:lnSpc>
            <a:spcBef>
              <a:spcPct val="0"/>
            </a:spcBef>
            <a:spcAft>
              <a:spcPct val="35000"/>
            </a:spcAft>
          </a:pPr>
          <a:r>
            <a:rPr lang="en-US" sz="1700" kern="1200" dirty="0" smtClean="0"/>
            <a:t>Self-insured non-ALEs report information about all                                    </a:t>
          </a:r>
          <a:r>
            <a:rPr lang="en-US" sz="1700" b="1" kern="1200" dirty="0" smtClean="0">
              <a:solidFill>
                <a:srgbClr val="C00000"/>
              </a:solidFill>
            </a:rPr>
            <a:t>covered individuals</a:t>
          </a:r>
          <a:endParaRPr lang="en-US" sz="1700" b="1" kern="1200" dirty="0">
            <a:solidFill>
              <a:srgbClr val="C00000"/>
            </a:solidFill>
          </a:endParaRPr>
        </a:p>
      </dsp:txBody>
      <dsp:txXfrm>
        <a:off x="624" y="288598"/>
        <a:ext cx="2537776" cy="2496203"/>
      </dsp:txXfrm>
    </dsp:sp>
    <dsp:sp modelId="{5607BDB3-F13D-4097-88CF-8488385EBE72}">
      <dsp:nvSpPr>
        <dsp:cNvPr id="0" name=""/>
        <dsp:cNvSpPr/>
      </dsp:nvSpPr>
      <dsp:spPr>
        <a:xfrm>
          <a:off x="2597037" y="1327281"/>
          <a:ext cx="418836" cy="418836"/>
        </a:xfrm>
        <a:prstGeom prst="mathPlus">
          <a:avLst/>
        </a:prstGeom>
        <a:solidFill>
          <a:schemeClr val="accent5"/>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2652554" y="1487444"/>
        <a:ext cx="307802" cy="98510"/>
      </dsp:txXfrm>
    </dsp:sp>
    <dsp:sp modelId="{B7303818-73F2-4843-855B-FD4585870770}">
      <dsp:nvSpPr>
        <dsp:cNvPr id="0" name=""/>
        <dsp:cNvSpPr/>
      </dsp:nvSpPr>
      <dsp:spPr>
        <a:xfrm>
          <a:off x="3074511" y="288598"/>
          <a:ext cx="2537776" cy="2496203"/>
        </a:xfrm>
        <a:prstGeom prst="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u="sng" kern="1200" dirty="0" smtClean="0"/>
            <a:t>6056:</a:t>
          </a:r>
        </a:p>
        <a:p>
          <a:pPr lvl="0" algn="ctr" defTabSz="889000">
            <a:lnSpc>
              <a:spcPct val="90000"/>
            </a:lnSpc>
            <a:spcBef>
              <a:spcPct val="0"/>
            </a:spcBef>
            <a:spcAft>
              <a:spcPct val="35000"/>
            </a:spcAft>
          </a:pPr>
          <a:r>
            <a:rPr lang="en-US" sz="1700" kern="1200" dirty="0" smtClean="0"/>
            <a:t>ALEs report information about all                          </a:t>
          </a:r>
          <a:r>
            <a:rPr lang="en-US" sz="1700" b="1" kern="1200" dirty="0" smtClean="0">
              <a:solidFill>
                <a:srgbClr val="C00000"/>
              </a:solidFill>
            </a:rPr>
            <a:t>full-time employees</a:t>
          </a:r>
          <a:endParaRPr lang="en-US" sz="1700" b="1" kern="1200" dirty="0">
            <a:solidFill>
              <a:srgbClr val="C00000"/>
            </a:solidFill>
          </a:endParaRPr>
        </a:p>
      </dsp:txBody>
      <dsp:txXfrm>
        <a:off x="3074511" y="288598"/>
        <a:ext cx="2537776" cy="2496203"/>
      </dsp:txXfrm>
    </dsp:sp>
    <dsp:sp modelId="{C6EB5868-90CE-45E8-9DF0-163AE48FBF98}">
      <dsp:nvSpPr>
        <dsp:cNvPr id="0" name=""/>
        <dsp:cNvSpPr/>
      </dsp:nvSpPr>
      <dsp:spPr>
        <a:xfrm>
          <a:off x="5670925" y="1327281"/>
          <a:ext cx="418836" cy="418836"/>
        </a:xfrm>
        <a:prstGeom prst="mathEqual">
          <a:avLst/>
        </a:prstGeom>
        <a:solidFill>
          <a:schemeClr val="accent5"/>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726442" y="1413561"/>
        <a:ext cx="307802" cy="246276"/>
      </dsp:txXfrm>
    </dsp:sp>
    <dsp:sp modelId="{40820CD0-D86E-486E-BFC3-312C53936CF4}">
      <dsp:nvSpPr>
        <dsp:cNvPr id="0" name=""/>
        <dsp:cNvSpPr/>
      </dsp:nvSpPr>
      <dsp:spPr>
        <a:xfrm>
          <a:off x="6148399" y="288598"/>
          <a:ext cx="2537776" cy="2496203"/>
        </a:xfrm>
        <a:prstGeom prst="rect">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u="sng" kern="1200" dirty="0" smtClean="0"/>
            <a:t>6055 &amp; 6056:</a:t>
          </a:r>
        </a:p>
        <a:p>
          <a:pPr lvl="0" algn="ctr" defTabSz="889000">
            <a:lnSpc>
              <a:spcPct val="90000"/>
            </a:lnSpc>
            <a:spcBef>
              <a:spcPct val="0"/>
            </a:spcBef>
            <a:spcAft>
              <a:spcPct val="35000"/>
            </a:spcAft>
          </a:pPr>
          <a:r>
            <a:rPr lang="en-US" sz="1700" kern="1200" dirty="0" smtClean="0"/>
            <a:t>Self-insured ALEs report information about all              </a:t>
          </a:r>
          <a:r>
            <a:rPr lang="en-US" sz="1700" b="1" kern="1200" dirty="0" smtClean="0">
              <a:solidFill>
                <a:srgbClr val="C00000"/>
              </a:solidFill>
            </a:rPr>
            <a:t>full-time employees </a:t>
          </a:r>
          <a:r>
            <a:rPr lang="en-US" sz="1700" kern="1200" dirty="0" smtClean="0"/>
            <a:t>AND                          </a:t>
          </a:r>
          <a:r>
            <a:rPr lang="en-US" sz="1700" b="1" kern="1200" dirty="0" smtClean="0">
              <a:solidFill>
                <a:srgbClr val="C00000"/>
              </a:solidFill>
            </a:rPr>
            <a:t>covered individuals</a:t>
          </a:r>
          <a:endParaRPr lang="en-US" sz="1700" b="1" kern="1200" dirty="0">
            <a:solidFill>
              <a:srgbClr val="C00000"/>
            </a:solidFill>
          </a:endParaRPr>
        </a:p>
      </dsp:txBody>
      <dsp:txXfrm>
        <a:off x="6148399" y="288598"/>
        <a:ext cx="2537776" cy="24962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481A2-8267-4B8B-8D0B-12A0E3F9E707}">
      <dsp:nvSpPr>
        <dsp:cNvPr id="0" name=""/>
        <dsp:cNvSpPr/>
      </dsp:nvSpPr>
      <dsp:spPr>
        <a:xfrm>
          <a:off x="40" y="66381"/>
          <a:ext cx="3845569" cy="691200"/>
        </a:xfrm>
        <a:prstGeom prst="snip1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t>Relief Available</a:t>
          </a:r>
          <a:endParaRPr lang="en-US" sz="2400" b="1" kern="1200" dirty="0"/>
        </a:p>
      </dsp:txBody>
      <dsp:txXfrm>
        <a:off x="40" y="123982"/>
        <a:ext cx="3787968" cy="633599"/>
      </dsp:txXfrm>
    </dsp:sp>
    <dsp:sp modelId="{5574EFF9-1614-4D5E-AFBB-FD66CF0E0FDE}">
      <dsp:nvSpPr>
        <dsp:cNvPr id="0" name=""/>
        <dsp:cNvSpPr/>
      </dsp:nvSpPr>
      <dsp:spPr>
        <a:xfrm>
          <a:off x="40" y="757581"/>
          <a:ext cx="3845569"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Incorrect/incomplete information reported in 2016 related to 2015 coverage</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Failure due to reasonable cause (IRS discretion)</a:t>
          </a:r>
          <a:endParaRPr lang="en-US" sz="2400" kern="1200" dirty="0"/>
        </a:p>
      </dsp:txBody>
      <dsp:txXfrm>
        <a:off x="40" y="757581"/>
        <a:ext cx="3845569" cy="2635200"/>
      </dsp:txXfrm>
    </dsp:sp>
    <dsp:sp modelId="{B6CA8B7E-29C3-42F0-A838-E17925EFFEB4}">
      <dsp:nvSpPr>
        <dsp:cNvPr id="0" name=""/>
        <dsp:cNvSpPr/>
      </dsp:nvSpPr>
      <dsp:spPr>
        <a:xfrm>
          <a:off x="4383989" y="66381"/>
          <a:ext cx="3845569" cy="691200"/>
        </a:xfrm>
        <a:prstGeom prst="snip1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t>Relief NOT Available</a:t>
          </a:r>
          <a:endParaRPr lang="en-US" sz="2400" b="1" kern="1200" dirty="0"/>
        </a:p>
      </dsp:txBody>
      <dsp:txXfrm>
        <a:off x="4383989" y="123982"/>
        <a:ext cx="3787968" cy="633599"/>
      </dsp:txXfrm>
    </dsp:sp>
    <dsp:sp modelId="{666EE279-2033-41C9-9952-1E56CC0293E7}">
      <dsp:nvSpPr>
        <dsp:cNvPr id="0" name=""/>
        <dsp:cNvSpPr/>
      </dsp:nvSpPr>
      <dsp:spPr>
        <a:xfrm>
          <a:off x="4383989" y="757581"/>
          <a:ext cx="3845569"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No good faith effort to comply</a:t>
          </a:r>
          <a:endParaRPr lang="en-US" sz="2400" kern="1200" dirty="0"/>
        </a:p>
        <a:p>
          <a:pPr marL="228600" lvl="1" indent="-228600" algn="l" defTabSz="1066800">
            <a:lnSpc>
              <a:spcPct val="90000"/>
            </a:lnSpc>
            <a:spcBef>
              <a:spcPct val="0"/>
            </a:spcBef>
            <a:spcAft>
              <a:spcPct val="15000"/>
            </a:spcAft>
            <a:buChar char="••"/>
          </a:pPr>
          <a:r>
            <a:rPr lang="en-US" sz="2400" kern="1200" dirty="0" smtClean="0"/>
            <a:t>Failure to timely file information return or furnish  statement</a:t>
          </a:r>
          <a:endParaRPr lang="en-US" sz="2400" kern="1200" dirty="0"/>
        </a:p>
      </dsp:txBody>
      <dsp:txXfrm>
        <a:off x="4383989" y="757581"/>
        <a:ext cx="3845569" cy="26352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CEC8CA-A5ED-447D-9C28-A87EB64C74A7}" type="datetimeFigureOut">
              <a:rPr lang="en-US" smtClean="0"/>
              <a:t>7/21/2015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34ECB9-C6AA-401B-9241-A13A33B2B4EE}" type="slidenum">
              <a:rPr lang="en-US" smtClean="0"/>
              <a:t>‹#›</a:t>
            </a:fld>
            <a:endParaRPr lang="en-US"/>
          </a:p>
        </p:txBody>
      </p:sp>
    </p:spTree>
    <p:extLst>
      <p:ext uri="{BB962C8B-B14F-4D97-AF65-F5344CB8AC3E}">
        <p14:creationId xmlns:p14="http://schemas.microsoft.com/office/powerpoint/2010/main" val="289425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1</a:t>
            </a:fld>
            <a:endParaRPr lang="en-US"/>
          </a:p>
        </p:txBody>
      </p:sp>
    </p:spTree>
    <p:extLst>
      <p:ext uri="{BB962C8B-B14F-4D97-AF65-F5344CB8AC3E}">
        <p14:creationId xmlns:p14="http://schemas.microsoft.com/office/powerpoint/2010/main" val="3855732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20</a:t>
            </a:fld>
            <a:endParaRPr lang="en-US"/>
          </a:p>
        </p:txBody>
      </p:sp>
    </p:spTree>
    <p:extLst>
      <p:ext uri="{BB962C8B-B14F-4D97-AF65-F5344CB8AC3E}">
        <p14:creationId xmlns:p14="http://schemas.microsoft.com/office/powerpoint/2010/main" val="1279129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21</a:t>
            </a:fld>
            <a:endParaRPr lang="en-US"/>
          </a:p>
        </p:txBody>
      </p:sp>
    </p:spTree>
    <p:extLst>
      <p:ext uri="{BB962C8B-B14F-4D97-AF65-F5344CB8AC3E}">
        <p14:creationId xmlns:p14="http://schemas.microsoft.com/office/powerpoint/2010/main" val="1747633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22</a:t>
            </a:fld>
            <a:endParaRPr lang="en-US"/>
          </a:p>
        </p:txBody>
      </p:sp>
    </p:spTree>
    <p:extLst>
      <p:ext uri="{BB962C8B-B14F-4D97-AF65-F5344CB8AC3E}">
        <p14:creationId xmlns:p14="http://schemas.microsoft.com/office/powerpoint/2010/main" val="652425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430466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674434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185641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648055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36</a:t>
            </a:fld>
            <a:endParaRPr lang="en-US"/>
          </a:p>
        </p:txBody>
      </p:sp>
    </p:spTree>
    <p:extLst>
      <p:ext uri="{BB962C8B-B14F-4D97-AF65-F5344CB8AC3E}">
        <p14:creationId xmlns:p14="http://schemas.microsoft.com/office/powerpoint/2010/main" val="3057593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37</a:t>
            </a:fld>
            <a:endParaRPr lang="en-US"/>
          </a:p>
        </p:txBody>
      </p:sp>
    </p:spTree>
    <p:extLst>
      <p:ext uri="{BB962C8B-B14F-4D97-AF65-F5344CB8AC3E}">
        <p14:creationId xmlns:p14="http://schemas.microsoft.com/office/powerpoint/2010/main" val="792945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38</a:t>
            </a:fld>
            <a:endParaRPr lang="en-US"/>
          </a:p>
        </p:txBody>
      </p:sp>
    </p:spTree>
    <p:extLst>
      <p:ext uri="{BB962C8B-B14F-4D97-AF65-F5344CB8AC3E}">
        <p14:creationId xmlns:p14="http://schemas.microsoft.com/office/powerpoint/2010/main" val="168295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2</a:t>
            </a:fld>
            <a:endParaRPr lang="en-US"/>
          </a:p>
        </p:txBody>
      </p:sp>
    </p:spTree>
    <p:extLst>
      <p:ext uri="{BB962C8B-B14F-4D97-AF65-F5344CB8AC3E}">
        <p14:creationId xmlns:p14="http://schemas.microsoft.com/office/powerpoint/2010/main" val="2741863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44</a:t>
            </a:fld>
            <a:endParaRPr lang="en-US"/>
          </a:p>
        </p:txBody>
      </p:sp>
    </p:spTree>
    <p:extLst>
      <p:ext uri="{BB962C8B-B14F-4D97-AF65-F5344CB8AC3E}">
        <p14:creationId xmlns:p14="http://schemas.microsoft.com/office/powerpoint/2010/main" val="4255782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45</a:t>
            </a:fld>
            <a:endParaRPr lang="en-US"/>
          </a:p>
        </p:txBody>
      </p:sp>
    </p:spTree>
    <p:extLst>
      <p:ext uri="{BB962C8B-B14F-4D97-AF65-F5344CB8AC3E}">
        <p14:creationId xmlns:p14="http://schemas.microsoft.com/office/powerpoint/2010/main" val="4036356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50</a:t>
            </a:fld>
            <a:endParaRPr lang="en-US"/>
          </a:p>
        </p:txBody>
      </p:sp>
    </p:spTree>
    <p:extLst>
      <p:ext uri="{BB962C8B-B14F-4D97-AF65-F5344CB8AC3E}">
        <p14:creationId xmlns:p14="http://schemas.microsoft.com/office/powerpoint/2010/main" val="3730607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55</a:t>
            </a:fld>
            <a:endParaRPr lang="en-US"/>
          </a:p>
        </p:txBody>
      </p:sp>
    </p:spTree>
    <p:extLst>
      <p:ext uri="{BB962C8B-B14F-4D97-AF65-F5344CB8AC3E}">
        <p14:creationId xmlns:p14="http://schemas.microsoft.com/office/powerpoint/2010/main" val="2988209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5</a:t>
            </a:fld>
            <a:endParaRPr lang="en-US"/>
          </a:p>
        </p:txBody>
      </p:sp>
    </p:spTree>
    <p:extLst>
      <p:ext uri="{BB962C8B-B14F-4D97-AF65-F5344CB8AC3E}">
        <p14:creationId xmlns:p14="http://schemas.microsoft.com/office/powerpoint/2010/main" val="35853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9</a:t>
            </a:fld>
            <a:endParaRPr lang="en-US"/>
          </a:p>
        </p:txBody>
      </p:sp>
    </p:spTree>
    <p:extLst>
      <p:ext uri="{BB962C8B-B14F-4D97-AF65-F5344CB8AC3E}">
        <p14:creationId xmlns:p14="http://schemas.microsoft.com/office/powerpoint/2010/main" val="3489456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36335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t>11</a:t>
            </a:fld>
            <a:endParaRPr lang="en-US"/>
          </a:p>
        </p:txBody>
      </p:sp>
    </p:spTree>
    <p:extLst>
      <p:ext uri="{BB962C8B-B14F-4D97-AF65-F5344CB8AC3E}">
        <p14:creationId xmlns:p14="http://schemas.microsoft.com/office/powerpoint/2010/main" val="1539880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042253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8322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4ECB9-C6AA-401B-9241-A13A33B2B4E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513389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3581400"/>
            <a:ext cx="9144000" cy="3276600"/>
          </a:xfrm>
          <a:prstGeom prst="rect">
            <a:avLst/>
          </a:prstGeom>
          <a:solidFill>
            <a:srgbClr val="FFFFFF">
              <a:alpha val="85098"/>
            </a:srgbClr>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nvGrpSpPr>
          <p:cNvPr id="14" name="Group 13"/>
          <p:cNvGrpSpPr/>
          <p:nvPr/>
        </p:nvGrpSpPr>
        <p:grpSpPr>
          <a:xfrm>
            <a:off x="914397" y="3733800"/>
            <a:ext cx="7315201" cy="128342"/>
            <a:chOff x="914399" y="3300658"/>
            <a:chExt cx="7315201" cy="128342"/>
          </a:xfrm>
        </p:grpSpPr>
        <p:cxnSp>
          <p:nvCxnSpPr>
            <p:cNvPr id="15" name="Straight Connector 14"/>
            <p:cNvCxnSpPr/>
            <p:nvPr/>
          </p:nvCxnSpPr>
          <p:spPr>
            <a:xfrm>
              <a:off x="914400" y="3429000"/>
              <a:ext cx="7315200" cy="0"/>
            </a:xfrm>
            <a:prstGeom prst="line">
              <a:avLst/>
            </a:prstGeom>
            <a:noFill/>
            <a:ln w="3175" cap="flat" cmpd="sng" algn="ctr">
              <a:solidFill>
                <a:srgbClr val="FFFFFF">
                  <a:lumMod val="65000"/>
                </a:srgbClr>
              </a:solidFill>
              <a:prstDash val="solid"/>
            </a:ln>
            <a:effectLst/>
          </p:spPr>
        </p:cxnSp>
        <p:sp>
          <p:nvSpPr>
            <p:cNvPr id="16" name="Rectangle 15"/>
            <p:cNvSpPr/>
            <p:nvPr/>
          </p:nvSpPr>
          <p:spPr>
            <a:xfrm rot="10800000">
              <a:off x="914399" y="3300658"/>
              <a:ext cx="1688433" cy="128338"/>
            </a:xfrm>
            <a:prstGeom prst="rect">
              <a:avLst/>
            </a:prstGeom>
            <a:solidFill>
              <a:srgbClr val="FFFFFF">
                <a:lumMod val="65000"/>
              </a:srgbClr>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7" name="Right Triangle 16"/>
            <p:cNvSpPr/>
            <p:nvPr/>
          </p:nvSpPr>
          <p:spPr>
            <a:xfrm>
              <a:off x="2602833" y="3300662"/>
              <a:ext cx="128338" cy="128338"/>
            </a:xfrm>
            <a:prstGeom prst="rtTriangle">
              <a:avLst/>
            </a:prstGeom>
            <a:solidFill>
              <a:srgbClr val="FFFFFF">
                <a:lumMod val="65000"/>
              </a:srgbClr>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cxnSp>
        <p:nvCxnSpPr>
          <p:cNvPr id="18" name="Straight Connector 17"/>
          <p:cNvCxnSpPr/>
          <p:nvPr/>
        </p:nvCxnSpPr>
        <p:spPr>
          <a:xfrm rot="10800000">
            <a:off x="914397" y="5486400"/>
            <a:ext cx="7315200" cy="0"/>
          </a:xfrm>
          <a:prstGeom prst="line">
            <a:avLst/>
          </a:prstGeom>
          <a:noFill/>
          <a:ln w="3175" cap="flat" cmpd="sng" algn="ctr">
            <a:solidFill>
              <a:srgbClr val="FFFFFF">
                <a:lumMod val="65000"/>
              </a:srgbClr>
            </a:solidFill>
            <a:prstDash val="solid"/>
          </a:ln>
          <a:effectLst/>
        </p:spPr>
      </p:cxnSp>
      <p:sp>
        <p:nvSpPr>
          <p:cNvPr id="2" name="Title 1"/>
          <p:cNvSpPr>
            <a:spLocks noGrp="1"/>
          </p:cNvSpPr>
          <p:nvPr>
            <p:ph type="ctrTitle"/>
          </p:nvPr>
        </p:nvSpPr>
        <p:spPr>
          <a:xfrm>
            <a:off x="838198" y="3916740"/>
            <a:ext cx="7391400" cy="1569660"/>
          </a:xfrm>
        </p:spPr>
        <p:txBody>
          <a:bodyPr>
            <a:noAutofit/>
          </a:bodyPr>
          <a:lstStyle>
            <a:lvl1pPr algn="l">
              <a:defRPr sz="4800" b="1">
                <a:solidFill>
                  <a:srgbClr val="789E0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5943600"/>
            <a:ext cx="4838700" cy="685800"/>
          </a:xfrm>
        </p:spPr>
        <p:txBody>
          <a:bodyPr>
            <a:normAutofit/>
          </a:bodyPr>
          <a:lstStyle>
            <a:lvl1pPr marL="0" indent="0" algn="l">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2" name="Text Placeholder 31"/>
          <p:cNvSpPr>
            <a:spLocks noGrp="1"/>
          </p:cNvSpPr>
          <p:nvPr>
            <p:ph type="body" sz="quarter" idx="11"/>
          </p:nvPr>
        </p:nvSpPr>
        <p:spPr>
          <a:xfrm>
            <a:off x="838200" y="5486400"/>
            <a:ext cx="3276600" cy="380999"/>
          </a:xfrm>
        </p:spPr>
        <p:txBody>
          <a:bodyPr>
            <a:normAutofit/>
          </a:bodyPr>
          <a:lstStyle>
            <a:lvl1pPr marL="0" indent="0">
              <a:buNone/>
              <a:defRPr sz="1800">
                <a:solidFill>
                  <a:schemeClr val="bg2">
                    <a:lumMod val="50000"/>
                  </a:schemeClr>
                </a:solidFill>
                <a:latin typeface="Century Gothic" panose="020B0502020202020204" pitchFamily="34" charset="0"/>
              </a:defRPr>
            </a:lvl1pPr>
          </a:lstStyle>
          <a:p>
            <a:pPr lvl="0"/>
            <a:r>
              <a:rPr lang="en-US" smtClean="0"/>
              <a:t>Click to edit Master text styles</a:t>
            </a:r>
          </a:p>
        </p:txBody>
      </p:sp>
      <p:grpSp>
        <p:nvGrpSpPr>
          <p:cNvPr id="21" name="Group 20"/>
          <p:cNvGrpSpPr/>
          <p:nvPr userDrawn="1"/>
        </p:nvGrpSpPr>
        <p:grpSpPr>
          <a:xfrm>
            <a:off x="5486400" y="0"/>
            <a:ext cx="3657600" cy="381000"/>
            <a:chOff x="5486400" y="0"/>
            <a:chExt cx="3657600" cy="381000"/>
          </a:xfrm>
        </p:grpSpPr>
        <p:sp>
          <p:nvSpPr>
            <p:cNvPr id="22" name="Rectangle 21"/>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23" name="Right Triangle 22"/>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25314128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840888-1BD4-469E-909C-676AD4D5DFAE}" type="datetimeFigureOut">
              <a:rPr lang="en-US" smtClean="0"/>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1DF84-71BE-4DD7-9B56-78B740C86C4B}" type="slidenum">
              <a:rPr lang="en-US" smtClean="0"/>
              <a:t>‹#›</a:t>
            </a:fld>
            <a:endParaRPr lang="en-US"/>
          </a:p>
        </p:txBody>
      </p:sp>
      <p:sp>
        <p:nvSpPr>
          <p:cNvPr id="7" name="Title 1"/>
          <p:cNvSpPr>
            <a:spLocks noGrp="1"/>
          </p:cNvSpPr>
          <p:nvPr>
            <p:ph type="title"/>
          </p:nvPr>
        </p:nvSpPr>
        <p:spPr>
          <a:xfrm>
            <a:off x="0" y="415926"/>
            <a:ext cx="8686800" cy="1108074"/>
          </a:xfrm>
        </p:spPr>
        <p:txBody>
          <a:bodyPr>
            <a:normAutofit/>
          </a:bodyPr>
          <a:lstStyle>
            <a:lvl1pPr marL="342900" indent="0" algn="l">
              <a:tabLst/>
              <a:defRPr sz="3600">
                <a:solidFill>
                  <a:srgbClr val="A6A6A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cxnSp>
        <p:nvCxnSpPr>
          <p:cNvPr id="9" name="Straight Connector 8"/>
          <p:cNvCxnSpPr/>
          <p:nvPr userDrawn="1"/>
        </p:nvCxnSpPr>
        <p:spPr>
          <a:xfrm>
            <a:off x="0" y="1524000"/>
            <a:ext cx="8229600"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5486400" y="0"/>
            <a:ext cx="3657600" cy="381000"/>
            <a:chOff x="5486400" y="0"/>
            <a:chExt cx="3657600" cy="381000"/>
          </a:xfrm>
        </p:grpSpPr>
        <p:sp>
          <p:nvSpPr>
            <p:cNvPr id="10" name="Rectangle 9"/>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1" name="Right Triangle 10"/>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2006951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689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7200"/>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40888-1BD4-469E-909C-676AD4D5DFAE}" type="datetimeFigureOut">
              <a:rPr lang="en-US" smtClean="0"/>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1DF84-71BE-4DD7-9B56-78B740C86C4B}" type="slidenum">
              <a:rPr lang="en-US" smtClean="0"/>
              <a:t>‹#›</a:t>
            </a:fld>
            <a:endParaRPr lang="en-US"/>
          </a:p>
        </p:txBody>
      </p:sp>
      <p:cxnSp>
        <p:nvCxnSpPr>
          <p:cNvPr id="8" name="Straight Connector 7"/>
          <p:cNvCxnSpPr/>
          <p:nvPr/>
        </p:nvCxnSpPr>
        <p:spPr>
          <a:xfrm>
            <a:off x="6629400" y="381000"/>
            <a:ext cx="0" cy="571500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5486400" y="0"/>
            <a:ext cx="3657600" cy="381000"/>
            <a:chOff x="5486400" y="0"/>
            <a:chExt cx="3657600" cy="381000"/>
          </a:xfrm>
        </p:grpSpPr>
        <p:sp>
          <p:nvSpPr>
            <p:cNvPr id="10" name="Rectangle 9"/>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1" name="Right Triangle 10"/>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18557029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40888-1BD4-469E-909C-676AD4D5DFAE}" type="datetimeFigureOut">
              <a:rPr lang="en-US" smtClean="0"/>
              <a:t>7/21/2015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1DF84-71BE-4DD7-9B56-78B740C86C4B}" type="slidenum">
              <a:rPr lang="en-US" smtClean="0"/>
              <a:t>‹#›</a:t>
            </a:fld>
            <a:endParaRPr lang="en-US"/>
          </a:p>
        </p:txBody>
      </p:sp>
      <p:grpSp>
        <p:nvGrpSpPr>
          <p:cNvPr id="5" name="Group 4"/>
          <p:cNvGrpSpPr/>
          <p:nvPr userDrawn="1"/>
        </p:nvGrpSpPr>
        <p:grpSpPr>
          <a:xfrm>
            <a:off x="5486400" y="0"/>
            <a:ext cx="3657600" cy="381000"/>
            <a:chOff x="5486400" y="0"/>
            <a:chExt cx="3657600" cy="381000"/>
          </a:xfrm>
        </p:grpSpPr>
        <p:sp>
          <p:nvSpPr>
            <p:cNvPr id="6" name="Rectangle 5"/>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7" name="Right Triangle 6"/>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40653010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40888-1BD4-469E-909C-676AD4D5DFAE}" type="datetimeFigureOut">
              <a:rPr lang="en-US" smtClean="0"/>
              <a:t>7/21/2015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1DF84-71BE-4DD7-9B56-78B740C86C4B}" type="slidenum">
              <a:rPr lang="en-US" smtClean="0"/>
              <a:t>‹#›</a:t>
            </a:fld>
            <a:endParaRPr lang="en-US"/>
          </a:p>
        </p:txBody>
      </p:sp>
      <p:grpSp>
        <p:nvGrpSpPr>
          <p:cNvPr id="5" name="Group 4"/>
          <p:cNvGrpSpPr/>
          <p:nvPr userDrawn="1"/>
        </p:nvGrpSpPr>
        <p:grpSpPr>
          <a:xfrm>
            <a:off x="5486400" y="0"/>
            <a:ext cx="3657600" cy="381000"/>
            <a:chOff x="5486400" y="0"/>
            <a:chExt cx="3657600" cy="381000"/>
          </a:xfrm>
        </p:grpSpPr>
        <p:sp>
          <p:nvSpPr>
            <p:cNvPr id="6" name="Rectangle 5"/>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7" name="Right Triangle 6"/>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40653010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3" name="Rectangle 2"/>
          <p:cNvSpPr/>
          <p:nvPr userDrawn="1"/>
        </p:nvSpPr>
        <p:spPr>
          <a:xfrm>
            <a:off x="0" y="1600200"/>
            <a:ext cx="9144000" cy="3757613"/>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 name="Rectangle 3"/>
          <p:cNvSpPr/>
          <p:nvPr userDrawn="1"/>
        </p:nvSpPr>
        <p:spPr>
          <a:xfrm>
            <a:off x="8610600" y="1597025"/>
            <a:ext cx="533400" cy="3757613"/>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p:nvPr>
        </p:nvSpPr>
        <p:spPr>
          <a:xfrm>
            <a:off x="914400" y="2743200"/>
            <a:ext cx="6629400" cy="1826363"/>
          </a:xfrm>
        </p:spPr>
        <p:txBody>
          <a:bodyPr lIns="45720" rIns="45720">
            <a:noAutofit/>
          </a:bodyPr>
          <a:lstStyle>
            <a:lvl1pPr algn="l">
              <a:defRPr lang="en-US" b="1" cap="none" baseline="0">
                <a:ln w="5000" cmpd="sng">
                  <a:noFill/>
                  <a:prstDash val="solid"/>
                </a:ln>
                <a:effectLs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63895690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0532" y="1717992"/>
            <a:ext cx="3053868" cy="1025208"/>
          </a:xfrm>
          <a:solidFill>
            <a:schemeClr val="accent1"/>
          </a:solidFill>
        </p:spPr>
        <p:txBody>
          <a:bodyPr lIns="182880"/>
          <a:lstStyle>
            <a:lvl1pPr algn="l">
              <a:buNone/>
              <a:defRPr sz="2200" b="1">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5480534" y="2740856"/>
            <a:ext cx="3053866" cy="2663482"/>
          </a:xfrm>
          <a:solidFill>
            <a:schemeClr val="accent1">
              <a:lumMod val="75000"/>
            </a:schemeClr>
          </a:solidFill>
        </p:spPr>
        <p:txBody>
          <a:bodyPr lIns="182880" tIns="182880" rIns="182880" bIns="182880">
            <a:normAutofit/>
          </a:bodyPr>
          <a:lstStyle>
            <a:lvl1pPr marL="0" indent="0">
              <a:spcBef>
                <a:spcPts val="600"/>
              </a:spcBef>
              <a:buFontTx/>
              <a:buNone/>
              <a:defRPr sz="1400">
                <a:solidFill>
                  <a:schemeClr val="tx1"/>
                </a:solidFill>
              </a:defRPr>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9" name="Picture Placeholder 8"/>
          <p:cNvSpPr>
            <a:spLocks noGrp="1"/>
          </p:cNvSpPr>
          <p:nvPr>
            <p:ph type="pic" sz="quarter" idx="10"/>
          </p:nvPr>
        </p:nvSpPr>
        <p:spPr>
          <a:xfrm>
            <a:off x="685800" y="1752600"/>
            <a:ext cx="4572000" cy="3657600"/>
          </a:xfrm>
          <a:effectLst/>
        </p:spPr>
        <p:txBody>
          <a:bodyPr>
            <a:normAutofit/>
          </a:bodyPr>
          <a:lstStyle/>
          <a:p>
            <a:pPr lvl="0"/>
            <a:endParaRPr lang="en-US" noProof="0" dirty="0"/>
          </a:p>
        </p:txBody>
      </p:sp>
    </p:spTree>
    <p:extLst>
      <p:ext uri="{BB962C8B-B14F-4D97-AF65-F5344CB8AC3E}">
        <p14:creationId xmlns:p14="http://schemas.microsoft.com/office/powerpoint/2010/main" val="1406193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3124200"/>
            <a:ext cx="9144000" cy="2514600"/>
          </a:xfrm>
          <a:prstGeom prst="rect">
            <a:avLst/>
          </a:prstGeom>
          <a:solidFill>
            <a:srgbClr val="FFFFFF">
              <a:alpha val="85098"/>
            </a:srgbClr>
          </a:solidFill>
          <a:ln w="19050" cap="flat" cmpd="sng" algn="ctr">
            <a:noFill/>
            <a:prstDash val="solid"/>
          </a:ln>
          <a:effectLst/>
        </p:spPr>
        <p:txBody>
          <a:bodyPr rtlCol="0" anchor="ctr"/>
          <a:lstStyle/>
          <a:p>
            <a:pPr algn="ctr" fontAlgn="base">
              <a:spcBef>
                <a:spcPct val="0"/>
              </a:spcBef>
              <a:spcAft>
                <a:spcPct val="0"/>
              </a:spcAft>
              <a:defRPr/>
            </a:pPr>
            <a:endParaRPr lang="en-US" kern="0">
              <a:solidFill>
                <a:srgbClr val="FFFFFF"/>
              </a:solidFill>
              <a:latin typeface="Century Gothic"/>
            </a:endParaRPr>
          </a:p>
        </p:txBody>
      </p:sp>
      <p:grpSp>
        <p:nvGrpSpPr>
          <p:cNvPr id="14" name="Group 13"/>
          <p:cNvGrpSpPr/>
          <p:nvPr/>
        </p:nvGrpSpPr>
        <p:grpSpPr>
          <a:xfrm>
            <a:off x="914399" y="3276600"/>
            <a:ext cx="7315201" cy="128342"/>
            <a:chOff x="914399" y="3300658"/>
            <a:chExt cx="7315201" cy="128342"/>
          </a:xfrm>
        </p:grpSpPr>
        <p:cxnSp>
          <p:nvCxnSpPr>
            <p:cNvPr id="15" name="Straight Connector 14"/>
            <p:cNvCxnSpPr/>
            <p:nvPr/>
          </p:nvCxnSpPr>
          <p:spPr>
            <a:xfrm>
              <a:off x="914400" y="3429000"/>
              <a:ext cx="7315200" cy="0"/>
            </a:xfrm>
            <a:prstGeom prst="line">
              <a:avLst/>
            </a:prstGeom>
            <a:noFill/>
            <a:ln w="3175" cap="flat" cmpd="sng" algn="ctr">
              <a:solidFill>
                <a:srgbClr val="FFFFFF">
                  <a:lumMod val="65000"/>
                </a:srgbClr>
              </a:solidFill>
              <a:prstDash val="solid"/>
            </a:ln>
            <a:effectLst/>
          </p:spPr>
        </p:cxnSp>
        <p:sp>
          <p:nvSpPr>
            <p:cNvPr id="16" name="Rectangle 15"/>
            <p:cNvSpPr/>
            <p:nvPr/>
          </p:nvSpPr>
          <p:spPr>
            <a:xfrm rot="10800000">
              <a:off x="914399" y="3300658"/>
              <a:ext cx="1688433" cy="128338"/>
            </a:xfrm>
            <a:prstGeom prst="rect">
              <a:avLst/>
            </a:prstGeom>
            <a:solidFill>
              <a:srgbClr val="FFFFFF">
                <a:lumMod val="65000"/>
              </a:srgbClr>
            </a:solidFill>
            <a:ln w="19050" cap="flat" cmpd="sng" algn="ctr">
              <a:noFill/>
              <a:prstDash val="solid"/>
            </a:ln>
            <a:effectLst/>
          </p:spPr>
          <p:txBody>
            <a:bodyPr rtlCol="0" anchor="ctr"/>
            <a:lstStyle/>
            <a:p>
              <a:pPr algn="ctr" fontAlgn="base">
                <a:spcBef>
                  <a:spcPct val="0"/>
                </a:spcBef>
                <a:spcAft>
                  <a:spcPct val="0"/>
                </a:spcAft>
                <a:defRPr/>
              </a:pPr>
              <a:endParaRPr lang="en-US" kern="0">
                <a:solidFill>
                  <a:srgbClr val="FFFFFF"/>
                </a:solidFill>
                <a:latin typeface="Century Gothic"/>
              </a:endParaRPr>
            </a:p>
          </p:txBody>
        </p:sp>
        <p:sp>
          <p:nvSpPr>
            <p:cNvPr id="17" name="Right Triangle 16"/>
            <p:cNvSpPr/>
            <p:nvPr/>
          </p:nvSpPr>
          <p:spPr>
            <a:xfrm>
              <a:off x="2602833" y="3300662"/>
              <a:ext cx="128338" cy="128338"/>
            </a:xfrm>
            <a:prstGeom prst="rtTriangle">
              <a:avLst/>
            </a:prstGeom>
            <a:solidFill>
              <a:srgbClr val="FFFFFF">
                <a:lumMod val="65000"/>
              </a:srgbClr>
            </a:solidFill>
            <a:ln w="19050" cap="flat" cmpd="sng" algn="ctr">
              <a:noFill/>
              <a:prstDash val="solid"/>
            </a:ln>
            <a:effectLst/>
          </p:spPr>
          <p:txBody>
            <a:bodyPr rtlCol="0" anchor="ctr"/>
            <a:lstStyle/>
            <a:p>
              <a:pPr algn="ctr" fontAlgn="base">
                <a:spcBef>
                  <a:spcPct val="0"/>
                </a:spcBef>
                <a:spcAft>
                  <a:spcPct val="0"/>
                </a:spcAft>
                <a:defRPr/>
              </a:pPr>
              <a:endParaRPr lang="en-US" kern="0">
                <a:solidFill>
                  <a:srgbClr val="FFFFFF"/>
                </a:solidFill>
                <a:latin typeface="Century Gothic"/>
              </a:endParaRPr>
            </a:p>
          </p:txBody>
        </p:sp>
      </p:grpSp>
      <p:cxnSp>
        <p:nvCxnSpPr>
          <p:cNvPr id="18" name="Straight Connector 17"/>
          <p:cNvCxnSpPr/>
          <p:nvPr/>
        </p:nvCxnSpPr>
        <p:spPr>
          <a:xfrm rot="10800000">
            <a:off x="914399" y="5029200"/>
            <a:ext cx="7315200" cy="0"/>
          </a:xfrm>
          <a:prstGeom prst="line">
            <a:avLst/>
          </a:prstGeom>
          <a:noFill/>
          <a:ln w="3175" cap="flat" cmpd="sng" algn="ctr">
            <a:solidFill>
              <a:srgbClr val="FFFFFF">
                <a:lumMod val="65000"/>
              </a:srgbClr>
            </a:solidFill>
            <a:prstDash val="solid"/>
          </a:ln>
          <a:effectLst/>
        </p:spPr>
      </p:cxnSp>
      <p:sp>
        <p:nvSpPr>
          <p:cNvPr id="2" name="Title 1"/>
          <p:cNvSpPr>
            <a:spLocks noGrp="1"/>
          </p:cNvSpPr>
          <p:nvPr>
            <p:ph type="ctrTitle"/>
          </p:nvPr>
        </p:nvSpPr>
        <p:spPr>
          <a:xfrm>
            <a:off x="838200" y="3459540"/>
            <a:ext cx="7391400" cy="1569660"/>
          </a:xfrm>
        </p:spPr>
        <p:txBody>
          <a:bodyPr>
            <a:noAutofit/>
          </a:bodyPr>
          <a:lstStyle>
            <a:lvl1pPr marL="3175" indent="0" algn="l">
              <a:defRPr sz="4800" b="1">
                <a:solidFill>
                  <a:srgbClr val="789E0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49971" y="5913437"/>
            <a:ext cx="3962400" cy="646331"/>
          </a:xfrm>
        </p:spPr>
        <p:txBody>
          <a:bodyPr>
            <a:normAutofit/>
          </a:bodyPr>
          <a:lstStyle>
            <a:lvl1pPr marL="0" indent="0" algn="l">
              <a:buNone/>
              <a:defRPr sz="1800" baseline="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2" name="Text Placeholder 31"/>
          <p:cNvSpPr>
            <a:spLocks noGrp="1"/>
          </p:cNvSpPr>
          <p:nvPr>
            <p:ph type="body" sz="quarter" idx="11"/>
          </p:nvPr>
        </p:nvSpPr>
        <p:spPr>
          <a:xfrm>
            <a:off x="838200" y="5029201"/>
            <a:ext cx="3276600" cy="380999"/>
          </a:xfrm>
        </p:spPr>
        <p:txBody>
          <a:bodyPr>
            <a:normAutofit/>
          </a:bodyPr>
          <a:lstStyle>
            <a:lvl1pPr marL="0" indent="0">
              <a:buNone/>
              <a:defRPr sz="1800">
                <a:solidFill>
                  <a:schemeClr val="bg2">
                    <a:lumMod val="50000"/>
                  </a:schemeClr>
                </a:solidFill>
                <a:latin typeface="+mn-lt"/>
              </a:defRPr>
            </a:lvl1pPr>
          </a:lstStyle>
          <a:p>
            <a:pPr lvl="0"/>
            <a:r>
              <a:rPr lang="en-US" smtClean="0"/>
              <a:t>Click to edit Master text styles</a:t>
            </a:r>
          </a:p>
        </p:txBody>
      </p:sp>
      <p:grpSp>
        <p:nvGrpSpPr>
          <p:cNvPr id="21" name="Group 20"/>
          <p:cNvGrpSpPr/>
          <p:nvPr userDrawn="1"/>
        </p:nvGrpSpPr>
        <p:grpSpPr>
          <a:xfrm>
            <a:off x="5486400" y="0"/>
            <a:ext cx="3657600" cy="381000"/>
            <a:chOff x="5486400" y="0"/>
            <a:chExt cx="3657600" cy="381000"/>
          </a:xfrm>
        </p:grpSpPr>
        <p:sp>
          <p:nvSpPr>
            <p:cNvPr id="22" name="Rectangle 21"/>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23" name="Right Triangle 22"/>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21857938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15926"/>
            <a:ext cx="8686800" cy="1108074"/>
          </a:xfrm>
        </p:spPr>
        <p:txBody>
          <a:bodyPr anchor="b">
            <a:normAutofit/>
          </a:bodyPr>
          <a:lstStyle>
            <a:lvl1pPr marL="342900" indent="0" algn="l">
              <a:tabLst/>
              <a:defRPr sz="3600">
                <a:solidFill>
                  <a:srgbClr val="A6A6A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52600"/>
            <a:ext cx="8229600" cy="4525963"/>
          </a:xfrm>
        </p:spPr>
        <p:txBody>
          <a:bodyPr/>
          <a:lstStyle>
            <a:lvl1pPr>
              <a:spcBef>
                <a:spcPts val="2400"/>
              </a:spcBef>
              <a:spcAft>
                <a:spcPts val="0"/>
              </a:spcAft>
              <a:defRPr sz="3200">
                <a:solidFill>
                  <a:srgbClr val="67695D"/>
                </a:solidFill>
                <a:latin typeface="Arial" panose="020B0604020202020204" pitchFamily="34" charset="0"/>
                <a:cs typeface="Arial" panose="020B0604020202020204" pitchFamily="34" charset="0"/>
              </a:defRPr>
            </a:lvl1pPr>
            <a:lvl2pPr>
              <a:spcBef>
                <a:spcPts val="600"/>
              </a:spcBef>
              <a:spcAft>
                <a:spcPts val="0"/>
              </a:spcAft>
              <a:defRPr sz="2800">
                <a:solidFill>
                  <a:srgbClr val="828476"/>
                </a:solidFill>
                <a:latin typeface="Arial" panose="020B0604020202020204" pitchFamily="34" charset="0"/>
                <a:cs typeface="Arial" panose="020B0604020202020204" pitchFamily="34" charset="0"/>
              </a:defRPr>
            </a:lvl2pPr>
            <a:lvl3pPr>
              <a:spcBef>
                <a:spcPts val="600"/>
              </a:spcBef>
              <a:spcAft>
                <a:spcPts val="0"/>
              </a:spcAft>
              <a:defRPr sz="2400">
                <a:solidFill>
                  <a:srgbClr val="828476"/>
                </a:solidFill>
                <a:latin typeface="Arial" panose="020B0604020202020204" pitchFamily="34" charset="0"/>
                <a:cs typeface="Arial" panose="020B0604020202020204" pitchFamily="34" charset="0"/>
              </a:defRPr>
            </a:lvl3pPr>
            <a:lvl4pPr>
              <a:spcBef>
                <a:spcPts val="600"/>
              </a:spcBef>
              <a:spcAft>
                <a:spcPts val="0"/>
              </a:spcAft>
              <a:defRPr sz="2000">
                <a:solidFill>
                  <a:srgbClr val="828476"/>
                </a:solidFill>
                <a:latin typeface="Arial" panose="020B0604020202020204" pitchFamily="34" charset="0"/>
                <a:cs typeface="Arial" panose="020B0604020202020204" pitchFamily="34" charset="0"/>
              </a:defRPr>
            </a:lvl4pPr>
            <a:lvl5pPr>
              <a:spcBef>
                <a:spcPts val="600"/>
              </a:spcBef>
              <a:spcAft>
                <a:spcPts val="0"/>
              </a:spcAft>
              <a:defRPr sz="2000">
                <a:solidFill>
                  <a:srgbClr val="828476"/>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2" name="Straight Connector 11"/>
          <p:cNvCxnSpPr/>
          <p:nvPr/>
        </p:nvCxnSpPr>
        <p:spPr>
          <a:xfrm>
            <a:off x="0" y="1524000"/>
            <a:ext cx="8229600"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A6A6A6"/>
                </a:solidFill>
              </a:defRPr>
            </a:lvl1pPr>
          </a:lstStyle>
          <a:p>
            <a:fld id="{C4840888-1BD4-469E-909C-676AD4D5DFAE}" type="datetimeFigureOut">
              <a:rPr lang="en-US" smtClean="0"/>
              <a:pPr/>
              <a:t>7/21/2015</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A6A6A6"/>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A6A6A6"/>
                </a:solidFill>
              </a:defRPr>
            </a:lvl1pPr>
          </a:lstStyle>
          <a:p>
            <a:fld id="{37F1DF84-71BE-4DD7-9B56-78B740C86C4B}" type="slidenum">
              <a:rPr lang="en-US" smtClean="0"/>
              <a:pPr/>
              <a:t>‹#›</a:t>
            </a:fld>
            <a:endParaRPr lang="en-US"/>
          </a:p>
        </p:txBody>
      </p:sp>
      <p:grpSp>
        <p:nvGrpSpPr>
          <p:cNvPr id="8" name="Group 7"/>
          <p:cNvGrpSpPr/>
          <p:nvPr userDrawn="1"/>
        </p:nvGrpSpPr>
        <p:grpSpPr>
          <a:xfrm>
            <a:off x="5486400" y="0"/>
            <a:ext cx="3657600" cy="381000"/>
            <a:chOff x="5486400" y="0"/>
            <a:chExt cx="3657600" cy="381000"/>
          </a:xfrm>
        </p:grpSpPr>
        <p:sp>
          <p:nvSpPr>
            <p:cNvPr id="9" name="Rectangle 8"/>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0" name="Right Triangle 9"/>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32716372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495672"/>
            <a:ext cx="7772400" cy="1533528"/>
          </a:xfrm>
        </p:spPr>
        <p:txBody>
          <a:bodyPr anchor="ctr">
            <a:noAutofit/>
          </a:bodyPr>
          <a:lstStyle>
            <a:lvl1pPr marL="0" indent="0" algn="l">
              <a:defRPr sz="4500" b="1" cap="none" baseline="0">
                <a:solidFill>
                  <a:srgbClr val="789E0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grpSp>
        <p:nvGrpSpPr>
          <p:cNvPr id="16" name="Group 15"/>
          <p:cNvGrpSpPr/>
          <p:nvPr/>
        </p:nvGrpSpPr>
        <p:grpSpPr>
          <a:xfrm>
            <a:off x="537327" y="3276600"/>
            <a:ext cx="7692273" cy="128342"/>
            <a:chOff x="914399" y="3300658"/>
            <a:chExt cx="7315201" cy="128342"/>
          </a:xfrm>
        </p:grpSpPr>
        <p:cxnSp>
          <p:nvCxnSpPr>
            <p:cNvPr id="17" name="Straight Connector 16"/>
            <p:cNvCxnSpPr/>
            <p:nvPr/>
          </p:nvCxnSpPr>
          <p:spPr>
            <a:xfrm>
              <a:off x="914400" y="3429000"/>
              <a:ext cx="7315200" cy="0"/>
            </a:xfrm>
            <a:prstGeom prst="line">
              <a:avLst/>
            </a:prstGeom>
            <a:noFill/>
            <a:ln w="3175" cap="flat" cmpd="sng" algn="ctr">
              <a:solidFill>
                <a:srgbClr val="FFFFFF">
                  <a:lumMod val="65000"/>
                </a:srgbClr>
              </a:solidFill>
              <a:prstDash val="solid"/>
            </a:ln>
            <a:effectLst/>
          </p:spPr>
        </p:cxnSp>
        <p:sp>
          <p:nvSpPr>
            <p:cNvPr id="18" name="Rectangle 17"/>
            <p:cNvSpPr/>
            <p:nvPr/>
          </p:nvSpPr>
          <p:spPr>
            <a:xfrm rot="10800000">
              <a:off x="914399" y="3300658"/>
              <a:ext cx="1688433" cy="128338"/>
            </a:xfrm>
            <a:prstGeom prst="rect">
              <a:avLst/>
            </a:prstGeom>
            <a:solidFill>
              <a:srgbClr val="FFFFFF">
                <a:lumMod val="65000"/>
              </a:srgbClr>
            </a:solidFill>
            <a:ln w="19050" cap="flat" cmpd="sng" algn="ctr">
              <a:noFill/>
              <a:prstDash val="solid"/>
            </a:ln>
            <a:effectLst/>
          </p:spPr>
          <p:txBody>
            <a:bodyPr rtlCol="0" anchor="ctr"/>
            <a:lstStyle/>
            <a:p>
              <a:pPr algn="ctr" fontAlgn="base">
                <a:spcBef>
                  <a:spcPct val="0"/>
                </a:spcBef>
                <a:spcAft>
                  <a:spcPct val="0"/>
                </a:spcAft>
                <a:defRPr/>
              </a:pPr>
              <a:endParaRPr lang="en-US" kern="0">
                <a:solidFill>
                  <a:srgbClr val="FFFFFF"/>
                </a:solidFill>
                <a:latin typeface="Century Gothic"/>
              </a:endParaRPr>
            </a:p>
          </p:txBody>
        </p:sp>
        <p:sp>
          <p:nvSpPr>
            <p:cNvPr id="19" name="Right Triangle 18"/>
            <p:cNvSpPr/>
            <p:nvPr/>
          </p:nvSpPr>
          <p:spPr>
            <a:xfrm>
              <a:off x="2602833" y="3300662"/>
              <a:ext cx="128338" cy="128338"/>
            </a:xfrm>
            <a:prstGeom prst="rtTriangle">
              <a:avLst/>
            </a:prstGeom>
            <a:solidFill>
              <a:srgbClr val="FFFFFF">
                <a:lumMod val="65000"/>
              </a:srgbClr>
            </a:solidFill>
            <a:ln w="19050" cap="flat" cmpd="sng" algn="ctr">
              <a:noFill/>
              <a:prstDash val="solid"/>
            </a:ln>
            <a:effectLst/>
          </p:spPr>
          <p:txBody>
            <a:bodyPr rtlCol="0" anchor="ctr"/>
            <a:lstStyle/>
            <a:p>
              <a:pPr algn="ctr" fontAlgn="base">
                <a:spcBef>
                  <a:spcPct val="0"/>
                </a:spcBef>
                <a:spcAft>
                  <a:spcPct val="0"/>
                </a:spcAft>
                <a:defRPr/>
              </a:pPr>
              <a:endParaRPr lang="en-US" kern="0">
                <a:solidFill>
                  <a:srgbClr val="FFFFFF"/>
                </a:solidFill>
                <a:latin typeface="Century Gothic"/>
              </a:endParaRPr>
            </a:p>
          </p:txBody>
        </p:sp>
      </p:grpSp>
      <p:cxnSp>
        <p:nvCxnSpPr>
          <p:cNvPr id="20" name="Straight Connector 19"/>
          <p:cNvCxnSpPr/>
          <p:nvPr/>
        </p:nvCxnSpPr>
        <p:spPr>
          <a:xfrm>
            <a:off x="537328" y="5029200"/>
            <a:ext cx="7692272" cy="0"/>
          </a:xfrm>
          <a:prstGeom prst="line">
            <a:avLst/>
          </a:prstGeom>
          <a:noFill/>
          <a:ln w="3175" cap="flat" cmpd="sng" algn="ctr">
            <a:solidFill>
              <a:srgbClr val="FFFFFF">
                <a:lumMod val="65000"/>
              </a:srgbClr>
            </a:solidFill>
            <a:prstDash val="solid"/>
          </a:ln>
          <a:effectLst/>
        </p:spPr>
      </p:cxnSp>
      <p:grpSp>
        <p:nvGrpSpPr>
          <p:cNvPr id="8" name="Group 7"/>
          <p:cNvGrpSpPr/>
          <p:nvPr userDrawn="1"/>
        </p:nvGrpSpPr>
        <p:grpSpPr>
          <a:xfrm>
            <a:off x="5486400" y="0"/>
            <a:ext cx="3657600" cy="381000"/>
            <a:chOff x="5486400" y="0"/>
            <a:chExt cx="3657600" cy="381000"/>
          </a:xfrm>
        </p:grpSpPr>
        <p:sp>
          <p:nvSpPr>
            <p:cNvPr id="9" name="Rectangle 8"/>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0" name="Right Triangle 9"/>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115741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52600"/>
            <a:ext cx="4038600" cy="4525963"/>
          </a:xfrm>
        </p:spPr>
        <p:txBody>
          <a:bodyPr/>
          <a:lstStyle>
            <a:lvl1pPr>
              <a:spcBef>
                <a:spcPts val="2400"/>
              </a:spcBef>
              <a:spcAft>
                <a:spcPts val="0"/>
              </a:spcAft>
              <a:defRPr sz="2800"/>
            </a:lvl1pPr>
            <a:lvl2pPr>
              <a:spcBef>
                <a:spcPts val="600"/>
              </a:spcBef>
              <a:spcAft>
                <a:spcPts val="0"/>
              </a:spcAft>
              <a:defRPr sz="2400"/>
            </a:lvl2pPr>
            <a:lvl3pPr>
              <a:spcBef>
                <a:spcPts val="600"/>
              </a:spcBef>
              <a:spcAft>
                <a:spcPts val="0"/>
              </a:spcAft>
              <a:defRPr sz="2000"/>
            </a:lvl3pPr>
            <a:lvl4pPr>
              <a:spcBef>
                <a:spcPts val="600"/>
              </a:spcBef>
              <a:spcAft>
                <a:spcPts val="0"/>
              </a:spcAft>
              <a:defRPr sz="1800"/>
            </a:lvl4pPr>
            <a:lvl5pPr>
              <a:spcBef>
                <a:spcPts val="600"/>
              </a:spcBef>
              <a:spcAft>
                <a:spcPts val="0"/>
              </a:spcAft>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a:spcBef>
                <a:spcPts val="2400"/>
              </a:spcBef>
              <a:spcAft>
                <a:spcPts val="0"/>
              </a:spcAft>
              <a:defRPr sz="2800"/>
            </a:lvl1pPr>
            <a:lvl2pPr>
              <a:spcBef>
                <a:spcPts val="600"/>
              </a:spcBef>
              <a:spcAft>
                <a:spcPts val="0"/>
              </a:spcAft>
              <a:defRPr sz="2400"/>
            </a:lvl2pPr>
            <a:lvl3pPr>
              <a:spcBef>
                <a:spcPts val="600"/>
              </a:spcBef>
              <a:spcAft>
                <a:spcPts val="0"/>
              </a:spcAft>
              <a:defRPr sz="2000"/>
            </a:lvl3pPr>
            <a:lvl4pPr>
              <a:spcBef>
                <a:spcPts val="600"/>
              </a:spcBef>
              <a:spcAft>
                <a:spcPts val="0"/>
              </a:spcAft>
              <a:defRPr sz="1800"/>
            </a:lvl4pPr>
            <a:lvl5pPr>
              <a:spcBef>
                <a:spcPts val="600"/>
              </a:spcBef>
              <a:spcAft>
                <a:spcPts val="0"/>
              </a:spcAft>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0" y="415926"/>
            <a:ext cx="8686800" cy="1108074"/>
          </a:xfrm>
        </p:spPr>
        <p:txBody>
          <a:bodyPr anchor="b">
            <a:normAutofit/>
          </a:bodyPr>
          <a:lstStyle>
            <a:lvl1pPr marL="342900" indent="0" algn="l">
              <a:tabLst/>
              <a:defRPr sz="3600">
                <a:solidFill>
                  <a:srgbClr val="A6A6A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cxnSp>
        <p:nvCxnSpPr>
          <p:cNvPr id="9" name="Straight Connector 8"/>
          <p:cNvCxnSpPr/>
          <p:nvPr/>
        </p:nvCxnSpPr>
        <p:spPr>
          <a:xfrm>
            <a:off x="0" y="1524000"/>
            <a:ext cx="8229600"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A6A6A6"/>
                </a:solidFill>
              </a:defRPr>
            </a:lvl1pPr>
          </a:lstStyle>
          <a:p>
            <a:fld id="{C4840888-1BD4-469E-909C-676AD4D5DFAE}" type="datetimeFigureOut">
              <a:rPr lang="en-US" smtClean="0"/>
              <a:pPr/>
              <a:t>7/21/2015</a:t>
            </a:fld>
            <a:endParaRPr lang="en-US"/>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A6A6A6"/>
                </a:solidFill>
              </a:defRPr>
            </a:lvl1pPr>
          </a:lstStyle>
          <a:p>
            <a:endParaRPr lang="en-US"/>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A6A6A6"/>
                </a:solidFill>
              </a:defRPr>
            </a:lvl1pPr>
          </a:lstStyle>
          <a:p>
            <a:fld id="{37F1DF84-71BE-4DD7-9B56-78B740C86C4B}" type="slidenum">
              <a:rPr lang="en-US" smtClean="0"/>
              <a:pPr/>
              <a:t>‹#›</a:t>
            </a:fld>
            <a:endParaRPr lang="en-US"/>
          </a:p>
        </p:txBody>
      </p:sp>
      <p:grpSp>
        <p:nvGrpSpPr>
          <p:cNvPr id="13" name="Group 12"/>
          <p:cNvGrpSpPr/>
          <p:nvPr userDrawn="1"/>
        </p:nvGrpSpPr>
        <p:grpSpPr>
          <a:xfrm>
            <a:off x="5486400" y="0"/>
            <a:ext cx="3657600" cy="381000"/>
            <a:chOff x="5486400" y="0"/>
            <a:chExt cx="3657600" cy="381000"/>
          </a:xfrm>
        </p:grpSpPr>
        <p:sp>
          <p:nvSpPr>
            <p:cNvPr id="14" name="Rectangle 13"/>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5" name="Right Triangle 14"/>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1880876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15926"/>
            <a:ext cx="8686800" cy="1108074"/>
          </a:xfrm>
        </p:spPr>
        <p:txBody>
          <a:bodyPr anchor="b">
            <a:normAutofit/>
          </a:bodyPr>
          <a:lstStyle>
            <a:lvl1pPr marL="342900" indent="0" algn="l">
              <a:tabLst/>
              <a:defRPr sz="3600">
                <a:solidFill>
                  <a:srgbClr val="A6A6A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52600"/>
            <a:ext cx="8229600" cy="4525963"/>
          </a:xfrm>
        </p:spPr>
        <p:txBody>
          <a:bodyPr/>
          <a:lstStyle>
            <a:lvl1pPr>
              <a:spcBef>
                <a:spcPts val="2400"/>
              </a:spcBef>
              <a:spcAft>
                <a:spcPts val="0"/>
              </a:spcAft>
              <a:defRPr sz="3200">
                <a:solidFill>
                  <a:srgbClr val="67695D"/>
                </a:solidFill>
                <a:latin typeface="Arial" panose="020B0604020202020204" pitchFamily="34" charset="0"/>
                <a:cs typeface="Arial" panose="020B0604020202020204" pitchFamily="34" charset="0"/>
              </a:defRPr>
            </a:lvl1pPr>
            <a:lvl2pPr>
              <a:spcBef>
                <a:spcPts val="600"/>
              </a:spcBef>
              <a:spcAft>
                <a:spcPts val="0"/>
              </a:spcAft>
              <a:defRPr sz="2800">
                <a:solidFill>
                  <a:srgbClr val="828476"/>
                </a:solidFill>
                <a:latin typeface="Arial" panose="020B0604020202020204" pitchFamily="34" charset="0"/>
                <a:cs typeface="Arial" panose="020B0604020202020204" pitchFamily="34" charset="0"/>
              </a:defRPr>
            </a:lvl2pPr>
            <a:lvl3pPr>
              <a:spcBef>
                <a:spcPts val="600"/>
              </a:spcBef>
              <a:spcAft>
                <a:spcPts val="0"/>
              </a:spcAft>
              <a:defRPr sz="2400">
                <a:solidFill>
                  <a:srgbClr val="828476"/>
                </a:solidFill>
                <a:latin typeface="Arial" panose="020B0604020202020204" pitchFamily="34" charset="0"/>
                <a:cs typeface="Arial" panose="020B0604020202020204" pitchFamily="34" charset="0"/>
              </a:defRPr>
            </a:lvl3pPr>
            <a:lvl4pPr>
              <a:spcBef>
                <a:spcPts val="600"/>
              </a:spcBef>
              <a:spcAft>
                <a:spcPts val="0"/>
              </a:spcAft>
              <a:defRPr sz="2000">
                <a:solidFill>
                  <a:srgbClr val="828476"/>
                </a:solidFill>
                <a:latin typeface="Arial" panose="020B0604020202020204" pitchFamily="34" charset="0"/>
                <a:cs typeface="Arial" panose="020B0604020202020204" pitchFamily="34" charset="0"/>
              </a:defRPr>
            </a:lvl4pPr>
            <a:lvl5pPr>
              <a:spcBef>
                <a:spcPts val="600"/>
              </a:spcBef>
              <a:spcAft>
                <a:spcPts val="0"/>
              </a:spcAft>
              <a:defRPr sz="2000">
                <a:solidFill>
                  <a:srgbClr val="828476"/>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2" name="Straight Connector 11"/>
          <p:cNvCxnSpPr/>
          <p:nvPr/>
        </p:nvCxnSpPr>
        <p:spPr>
          <a:xfrm>
            <a:off x="0" y="1524000"/>
            <a:ext cx="8229600"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A6A6A6"/>
                </a:solidFill>
              </a:defRPr>
            </a:lvl1pPr>
          </a:lstStyle>
          <a:p>
            <a:fld id="{C4840888-1BD4-469E-909C-676AD4D5DFAE}" type="datetimeFigureOut">
              <a:rPr lang="en-US" smtClean="0"/>
              <a:t>7/21/2015</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A6A6A6"/>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A6A6A6"/>
                </a:solidFill>
              </a:defRPr>
            </a:lvl1pPr>
          </a:lstStyle>
          <a:p>
            <a:fld id="{37F1DF84-71BE-4DD7-9B56-78B740C86C4B}" type="slidenum">
              <a:rPr lang="en-US" smtClean="0"/>
              <a:t>‹#›</a:t>
            </a:fld>
            <a:endParaRPr lang="en-US"/>
          </a:p>
        </p:txBody>
      </p:sp>
      <p:grpSp>
        <p:nvGrpSpPr>
          <p:cNvPr id="8" name="Group 7"/>
          <p:cNvGrpSpPr/>
          <p:nvPr userDrawn="1"/>
        </p:nvGrpSpPr>
        <p:grpSpPr>
          <a:xfrm>
            <a:off x="5486400" y="0"/>
            <a:ext cx="3657600" cy="381000"/>
            <a:chOff x="5486400" y="0"/>
            <a:chExt cx="3657600" cy="381000"/>
          </a:xfrm>
        </p:grpSpPr>
        <p:sp>
          <p:nvSpPr>
            <p:cNvPr id="9" name="Rectangle 8"/>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0" name="Right Triangle 9"/>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5882782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0375" y="1752600"/>
            <a:ext cx="4040188" cy="76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60375" y="2514600"/>
            <a:ext cx="4040188" cy="3763964"/>
          </a:xfrm>
        </p:spPr>
        <p:txBody>
          <a:bodyPr/>
          <a:lstStyle>
            <a:lvl1pPr>
              <a:spcBef>
                <a:spcPts val="2400"/>
              </a:spcBef>
              <a:spcAft>
                <a:spcPts val="0"/>
              </a:spcAft>
              <a:defRPr sz="2400"/>
            </a:lvl1pPr>
            <a:lvl2pPr>
              <a:spcBef>
                <a:spcPts val="600"/>
              </a:spcBef>
              <a:spcAft>
                <a:spcPts val="0"/>
              </a:spcAft>
              <a:defRPr sz="2000"/>
            </a:lvl2pPr>
            <a:lvl3pPr>
              <a:spcBef>
                <a:spcPts val="600"/>
              </a:spcBef>
              <a:spcAft>
                <a:spcPts val="0"/>
              </a:spcAft>
              <a:defRPr sz="1800"/>
            </a:lvl3pPr>
            <a:lvl4pPr>
              <a:spcBef>
                <a:spcPts val="600"/>
              </a:spcBef>
              <a:spcAft>
                <a:spcPts val="0"/>
              </a:spcAft>
              <a:defRPr sz="1600"/>
            </a:lvl4pPr>
            <a:lvl5pPr>
              <a:spcBef>
                <a:spcPts val="600"/>
              </a:spcBef>
              <a:spcAft>
                <a:spcPts val="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752600"/>
            <a:ext cx="4041775" cy="76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514600"/>
            <a:ext cx="4041775" cy="3763964"/>
          </a:xfrm>
        </p:spPr>
        <p:txBody>
          <a:bodyPr/>
          <a:lstStyle>
            <a:lvl1pPr>
              <a:spcBef>
                <a:spcPts val="2400"/>
              </a:spcBef>
              <a:spcAft>
                <a:spcPts val="0"/>
              </a:spcAft>
              <a:defRPr sz="2400"/>
            </a:lvl1pPr>
            <a:lvl2pPr>
              <a:spcBef>
                <a:spcPts val="600"/>
              </a:spcBef>
              <a:spcAft>
                <a:spcPts val="0"/>
              </a:spcAft>
              <a:defRPr sz="2000"/>
            </a:lvl2pPr>
            <a:lvl3pPr>
              <a:spcBef>
                <a:spcPts val="600"/>
              </a:spcBef>
              <a:spcAft>
                <a:spcPts val="0"/>
              </a:spcAft>
              <a:defRPr sz="1800"/>
            </a:lvl3pPr>
            <a:lvl4pPr>
              <a:spcBef>
                <a:spcPts val="600"/>
              </a:spcBef>
              <a:spcAft>
                <a:spcPts val="0"/>
              </a:spcAft>
              <a:defRPr sz="1600"/>
            </a:lvl4pPr>
            <a:lvl5pPr>
              <a:spcBef>
                <a:spcPts val="600"/>
              </a:spcBef>
              <a:spcAft>
                <a:spcPts val="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840888-1BD4-469E-909C-676AD4D5DFAE}" type="datetimeFigureOut">
              <a:rPr lang="en-US" smtClean="0"/>
              <a:pPr/>
              <a:t>7/21/2015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1DF84-71BE-4DD7-9B56-78B740C86C4B}" type="slidenum">
              <a:rPr lang="en-US" smtClean="0"/>
              <a:pPr/>
              <a:t>‹#›</a:t>
            </a:fld>
            <a:endParaRPr lang="en-US"/>
          </a:p>
        </p:txBody>
      </p:sp>
      <p:sp>
        <p:nvSpPr>
          <p:cNvPr id="10" name="Title 1"/>
          <p:cNvSpPr>
            <a:spLocks noGrp="1"/>
          </p:cNvSpPr>
          <p:nvPr>
            <p:ph type="title"/>
          </p:nvPr>
        </p:nvSpPr>
        <p:spPr>
          <a:xfrm>
            <a:off x="0" y="415926"/>
            <a:ext cx="8686800" cy="1108074"/>
          </a:xfrm>
        </p:spPr>
        <p:txBody>
          <a:bodyPr anchor="b">
            <a:normAutofit/>
          </a:bodyPr>
          <a:lstStyle>
            <a:lvl1pPr marL="342900" indent="0" algn="l">
              <a:tabLst/>
              <a:defRPr sz="3600">
                <a:solidFill>
                  <a:srgbClr val="A6A6A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cxnSp>
        <p:nvCxnSpPr>
          <p:cNvPr id="12" name="Straight Connector 11"/>
          <p:cNvCxnSpPr/>
          <p:nvPr userDrawn="1"/>
        </p:nvCxnSpPr>
        <p:spPr>
          <a:xfrm>
            <a:off x="0" y="1524000"/>
            <a:ext cx="8229600"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5486400" y="0"/>
            <a:ext cx="3657600" cy="381000"/>
            <a:chOff x="5486400" y="0"/>
            <a:chExt cx="3657600" cy="381000"/>
          </a:xfrm>
        </p:grpSpPr>
        <p:sp>
          <p:nvSpPr>
            <p:cNvPr id="13" name="Rectangle 12"/>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4" name="Right Triangle 13"/>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349728320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40888-1BD4-469E-909C-676AD4D5DFAE}" type="datetimeFigureOut">
              <a:rPr lang="en-US" smtClean="0"/>
              <a:pPr/>
              <a:t>7/21/2015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1DF84-71BE-4DD7-9B56-78B740C86C4B}" type="slidenum">
              <a:rPr lang="en-US" smtClean="0"/>
              <a:pPr/>
              <a:t>‹#›</a:t>
            </a:fld>
            <a:endParaRPr lang="en-US"/>
          </a:p>
        </p:txBody>
      </p:sp>
      <p:sp>
        <p:nvSpPr>
          <p:cNvPr id="8" name="Title 1"/>
          <p:cNvSpPr>
            <a:spLocks noGrp="1"/>
          </p:cNvSpPr>
          <p:nvPr>
            <p:ph type="title"/>
          </p:nvPr>
        </p:nvSpPr>
        <p:spPr>
          <a:xfrm>
            <a:off x="0" y="381000"/>
            <a:ext cx="8686800" cy="1143000"/>
          </a:xfrm>
        </p:spPr>
        <p:txBody>
          <a:bodyPr anchor="b">
            <a:normAutofit/>
          </a:bodyPr>
          <a:lstStyle>
            <a:lvl1pPr marL="342900" indent="0" algn="l">
              <a:tabLst/>
              <a:defRPr sz="3600">
                <a:solidFill>
                  <a:srgbClr val="A6A6A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cxnSp>
        <p:nvCxnSpPr>
          <p:cNvPr id="7" name="Straight Connector 6"/>
          <p:cNvCxnSpPr/>
          <p:nvPr userDrawn="1"/>
        </p:nvCxnSpPr>
        <p:spPr>
          <a:xfrm>
            <a:off x="0" y="1524000"/>
            <a:ext cx="8229600"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5486400" y="0"/>
            <a:ext cx="3657600" cy="381000"/>
            <a:chOff x="5486400" y="0"/>
            <a:chExt cx="3657600" cy="381000"/>
          </a:xfrm>
        </p:grpSpPr>
        <p:sp>
          <p:nvSpPr>
            <p:cNvPr id="10" name="Rectangle 9"/>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1" name="Right Triangle 10"/>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3115117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40888-1BD4-469E-909C-676AD4D5DFAE}" type="datetimeFigureOut">
              <a:rPr lang="en-US" smtClean="0"/>
              <a:pPr/>
              <a:t>7/21/2015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1DF84-71BE-4DD7-9B56-78B740C86C4B}" type="slidenum">
              <a:rPr lang="en-US" smtClean="0"/>
              <a:pPr/>
              <a:t>‹#›</a:t>
            </a:fld>
            <a:endParaRPr lang="en-US"/>
          </a:p>
        </p:txBody>
      </p:sp>
      <p:grpSp>
        <p:nvGrpSpPr>
          <p:cNvPr id="5" name="Group 4"/>
          <p:cNvGrpSpPr/>
          <p:nvPr userDrawn="1"/>
        </p:nvGrpSpPr>
        <p:grpSpPr>
          <a:xfrm>
            <a:off x="5486400" y="0"/>
            <a:ext cx="3657600" cy="381000"/>
            <a:chOff x="5486400" y="0"/>
            <a:chExt cx="3657600" cy="381000"/>
          </a:xfrm>
        </p:grpSpPr>
        <p:sp>
          <p:nvSpPr>
            <p:cNvPr id="6" name="Rectangle 5"/>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7" name="Right Triangle 6"/>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375969017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1143000"/>
          </a:xfrm>
        </p:spPr>
        <p:txBody>
          <a:bodyPr anchor="b"/>
          <a:lstStyle>
            <a:lvl1pPr marL="0" indent="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381000"/>
            <a:ext cx="5111750" cy="5745163"/>
          </a:xfrm>
        </p:spPr>
        <p:txBody>
          <a:bodyPr/>
          <a:lstStyle>
            <a:lvl1pPr>
              <a:spcBef>
                <a:spcPts val="2400"/>
              </a:spcBef>
              <a:spcAft>
                <a:spcPts val="0"/>
              </a:spcAft>
              <a:defRPr sz="3200"/>
            </a:lvl1pPr>
            <a:lvl2pPr>
              <a:spcBef>
                <a:spcPts val="600"/>
              </a:spcBef>
              <a:spcAft>
                <a:spcPts val="0"/>
              </a:spcAft>
              <a:defRPr sz="2800"/>
            </a:lvl2pPr>
            <a:lvl3pPr>
              <a:spcBef>
                <a:spcPts val="600"/>
              </a:spcBef>
              <a:spcAft>
                <a:spcPts val="0"/>
              </a:spcAft>
              <a:defRPr sz="2400"/>
            </a:lvl3pPr>
            <a:lvl4pPr>
              <a:spcBef>
                <a:spcPts val="600"/>
              </a:spcBef>
              <a:spcAft>
                <a:spcPts val="0"/>
              </a:spcAft>
              <a:defRPr sz="2000"/>
            </a:lvl4pPr>
            <a:lvl5pPr>
              <a:spcBef>
                <a:spcPts val="600"/>
              </a:spcBef>
              <a:spcAft>
                <a:spcPts val="0"/>
              </a:spcAft>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40888-1BD4-469E-909C-676AD4D5DFAE}" type="datetimeFigureOut">
              <a:rPr lang="en-US" smtClean="0"/>
              <a:pPr/>
              <a:t>7/21/2015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1DF84-71BE-4DD7-9B56-78B740C86C4B}" type="slidenum">
              <a:rPr lang="en-US" smtClean="0"/>
              <a:pPr/>
              <a:t>‹#›</a:t>
            </a:fld>
            <a:endParaRPr lang="en-US"/>
          </a:p>
        </p:txBody>
      </p:sp>
      <p:cxnSp>
        <p:nvCxnSpPr>
          <p:cNvPr id="10" name="Straight Connector 9"/>
          <p:cNvCxnSpPr/>
          <p:nvPr userDrawn="1"/>
        </p:nvCxnSpPr>
        <p:spPr>
          <a:xfrm>
            <a:off x="0" y="1524000"/>
            <a:ext cx="3505200"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5486400" y="0"/>
            <a:ext cx="3657600" cy="381000"/>
            <a:chOff x="5486400" y="0"/>
            <a:chExt cx="3657600" cy="381000"/>
          </a:xfrm>
        </p:grpSpPr>
        <p:sp>
          <p:nvSpPr>
            <p:cNvPr id="11" name="Rectangle 10"/>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2" name="Right Triangle 11"/>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346581752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40888-1BD4-469E-909C-676AD4D5DFAE}" type="datetimeFigureOut">
              <a:rPr lang="en-US" smtClean="0"/>
              <a:pPr/>
              <a:t>7/21/2015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1DF84-71BE-4DD7-9B56-78B740C86C4B}" type="slidenum">
              <a:rPr lang="en-US" smtClean="0"/>
              <a:pPr/>
              <a:t>‹#›</a:t>
            </a:fld>
            <a:endParaRPr lang="en-US"/>
          </a:p>
        </p:txBody>
      </p:sp>
      <p:grpSp>
        <p:nvGrpSpPr>
          <p:cNvPr id="8" name="Group 7"/>
          <p:cNvGrpSpPr/>
          <p:nvPr userDrawn="1"/>
        </p:nvGrpSpPr>
        <p:grpSpPr>
          <a:xfrm>
            <a:off x="5486400" y="0"/>
            <a:ext cx="3657600" cy="381000"/>
            <a:chOff x="5486400" y="0"/>
            <a:chExt cx="3657600" cy="381000"/>
          </a:xfrm>
        </p:grpSpPr>
        <p:sp>
          <p:nvSpPr>
            <p:cNvPr id="9" name="Rectangle 8"/>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0" name="Right Triangle 9"/>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12045255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840888-1BD4-469E-909C-676AD4D5DFAE}" type="datetimeFigureOut">
              <a:rPr lang="en-US" smtClean="0"/>
              <a:pPr/>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1DF84-71BE-4DD7-9B56-78B740C86C4B}" type="slidenum">
              <a:rPr lang="en-US" smtClean="0"/>
              <a:pPr/>
              <a:t>‹#›</a:t>
            </a:fld>
            <a:endParaRPr lang="en-US"/>
          </a:p>
        </p:txBody>
      </p:sp>
      <p:sp>
        <p:nvSpPr>
          <p:cNvPr id="7" name="Title 1"/>
          <p:cNvSpPr>
            <a:spLocks noGrp="1"/>
          </p:cNvSpPr>
          <p:nvPr>
            <p:ph type="title"/>
          </p:nvPr>
        </p:nvSpPr>
        <p:spPr>
          <a:xfrm>
            <a:off x="0" y="415926"/>
            <a:ext cx="8686800" cy="1108074"/>
          </a:xfrm>
        </p:spPr>
        <p:txBody>
          <a:bodyPr>
            <a:normAutofit/>
          </a:bodyPr>
          <a:lstStyle>
            <a:lvl1pPr marL="342900" indent="0" algn="l">
              <a:tabLst/>
              <a:defRPr sz="3600">
                <a:solidFill>
                  <a:srgbClr val="A6A6A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cxnSp>
        <p:nvCxnSpPr>
          <p:cNvPr id="9" name="Straight Connector 8"/>
          <p:cNvCxnSpPr/>
          <p:nvPr userDrawn="1"/>
        </p:nvCxnSpPr>
        <p:spPr>
          <a:xfrm>
            <a:off x="0" y="1524000"/>
            <a:ext cx="8229600"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5486400" y="0"/>
            <a:ext cx="3657600" cy="381000"/>
            <a:chOff x="5486400" y="0"/>
            <a:chExt cx="3657600" cy="381000"/>
          </a:xfrm>
        </p:grpSpPr>
        <p:sp>
          <p:nvSpPr>
            <p:cNvPr id="10" name="Rectangle 9"/>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1" name="Right Triangle 10"/>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29799426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689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7200"/>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40888-1BD4-469E-909C-676AD4D5DFAE}" type="datetimeFigureOut">
              <a:rPr lang="en-US" smtClean="0"/>
              <a:pPr/>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1DF84-71BE-4DD7-9B56-78B740C86C4B}" type="slidenum">
              <a:rPr lang="en-US" smtClean="0"/>
              <a:pPr/>
              <a:t>‹#›</a:t>
            </a:fld>
            <a:endParaRPr lang="en-US"/>
          </a:p>
        </p:txBody>
      </p:sp>
      <p:cxnSp>
        <p:nvCxnSpPr>
          <p:cNvPr id="8" name="Straight Connector 7"/>
          <p:cNvCxnSpPr/>
          <p:nvPr/>
        </p:nvCxnSpPr>
        <p:spPr>
          <a:xfrm>
            <a:off x="6629400" y="381000"/>
            <a:ext cx="0" cy="571500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5486400" y="0"/>
            <a:ext cx="3657600" cy="381000"/>
            <a:chOff x="5486400" y="0"/>
            <a:chExt cx="3657600" cy="381000"/>
          </a:xfrm>
        </p:grpSpPr>
        <p:sp>
          <p:nvSpPr>
            <p:cNvPr id="10" name="Rectangle 9"/>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1" name="Right Triangle 10"/>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20141232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40888-1BD4-469E-909C-676AD4D5DFAE}" type="datetimeFigureOut">
              <a:rPr lang="en-US" smtClean="0"/>
              <a:pPr/>
              <a:t>7/21/2015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1DF84-71BE-4DD7-9B56-78B740C86C4B}" type="slidenum">
              <a:rPr lang="en-US" smtClean="0"/>
              <a:pPr/>
              <a:t>‹#›</a:t>
            </a:fld>
            <a:endParaRPr lang="en-US"/>
          </a:p>
        </p:txBody>
      </p:sp>
      <p:grpSp>
        <p:nvGrpSpPr>
          <p:cNvPr id="5" name="Group 4"/>
          <p:cNvGrpSpPr/>
          <p:nvPr userDrawn="1"/>
        </p:nvGrpSpPr>
        <p:grpSpPr>
          <a:xfrm>
            <a:off x="5486400" y="0"/>
            <a:ext cx="3657600" cy="381000"/>
            <a:chOff x="5486400" y="0"/>
            <a:chExt cx="3657600" cy="381000"/>
          </a:xfrm>
        </p:grpSpPr>
        <p:sp>
          <p:nvSpPr>
            <p:cNvPr id="6" name="Rectangle 5"/>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7" name="Right Triangle 6"/>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409736181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40888-1BD4-469E-909C-676AD4D5DFAE}" type="datetimeFigureOut">
              <a:rPr lang="en-US" smtClean="0"/>
              <a:pPr/>
              <a:t>7/21/2015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1DF84-71BE-4DD7-9B56-78B740C86C4B}" type="slidenum">
              <a:rPr lang="en-US" smtClean="0"/>
              <a:pPr/>
              <a:t>‹#›</a:t>
            </a:fld>
            <a:endParaRPr lang="en-US"/>
          </a:p>
        </p:txBody>
      </p:sp>
      <p:grpSp>
        <p:nvGrpSpPr>
          <p:cNvPr id="5" name="Group 4"/>
          <p:cNvGrpSpPr/>
          <p:nvPr userDrawn="1"/>
        </p:nvGrpSpPr>
        <p:grpSpPr>
          <a:xfrm>
            <a:off x="5486400" y="0"/>
            <a:ext cx="3657600" cy="381000"/>
            <a:chOff x="5486400" y="0"/>
            <a:chExt cx="3657600" cy="381000"/>
          </a:xfrm>
        </p:grpSpPr>
        <p:sp>
          <p:nvSpPr>
            <p:cNvPr id="6" name="Rectangle 5"/>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7" name="Right Triangle 6"/>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18970498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495672"/>
            <a:ext cx="7772400" cy="1533528"/>
          </a:xfrm>
        </p:spPr>
        <p:txBody>
          <a:bodyPr anchor="ctr">
            <a:noAutofit/>
          </a:bodyPr>
          <a:lstStyle>
            <a:lvl1pPr marL="0" indent="0" algn="l">
              <a:defRPr sz="4500" b="1" cap="none" baseline="0">
                <a:solidFill>
                  <a:srgbClr val="789E0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grpSp>
        <p:nvGrpSpPr>
          <p:cNvPr id="16" name="Group 15"/>
          <p:cNvGrpSpPr/>
          <p:nvPr/>
        </p:nvGrpSpPr>
        <p:grpSpPr>
          <a:xfrm>
            <a:off x="537327" y="3276600"/>
            <a:ext cx="7692273" cy="128342"/>
            <a:chOff x="914399" y="3300658"/>
            <a:chExt cx="7315201" cy="128342"/>
          </a:xfrm>
        </p:grpSpPr>
        <p:cxnSp>
          <p:nvCxnSpPr>
            <p:cNvPr id="17" name="Straight Connector 16"/>
            <p:cNvCxnSpPr/>
            <p:nvPr/>
          </p:nvCxnSpPr>
          <p:spPr>
            <a:xfrm>
              <a:off x="914400" y="3429000"/>
              <a:ext cx="7315200" cy="0"/>
            </a:xfrm>
            <a:prstGeom prst="line">
              <a:avLst/>
            </a:prstGeom>
            <a:noFill/>
            <a:ln w="3175" cap="flat" cmpd="sng" algn="ctr">
              <a:solidFill>
                <a:srgbClr val="FFFFFF">
                  <a:lumMod val="65000"/>
                </a:srgbClr>
              </a:solidFill>
              <a:prstDash val="solid"/>
            </a:ln>
            <a:effectLst/>
          </p:spPr>
        </p:cxnSp>
        <p:sp>
          <p:nvSpPr>
            <p:cNvPr id="18" name="Rectangle 17"/>
            <p:cNvSpPr/>
            <p:nvPr/>
          </p:nvSpPr>
          <p:spPr>
            <a:xfrm rot="10800000">
              <a:off x="914399" y="3300658"/>
              <a:ext cx="1688433" cy="128338"/>
            </a:xfrm>
            <a:prstGeom prst="rect">
              <a:avLst/>
            </a:prstGeom>
            <a:solidFill>
              <a:srgbClr val="FFFFFF">
                <a:lumMod val="65000"/>
              </a:srgbClr>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9" name="Right Triangle 18"/>
            <p:cNvSpPr/>
            <p:nvPr/>
          </p:nvSpPr>
          <p:spPr>
            <a:xfrm>
              <a:off x="2602833" y="3300662"/>
              <a:ext cx="128338" cy="128338"/>
            </a:xfrm>
            <a:prstGeom prst="rtTriangle">
              <a:avLst/>
            </a:prstGeom>
            <a:solidFill>
              <a:srgbClr val="FFFFFF">
                <a:lumMod val="65000"/>
              </a:srgbClr>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cxnSp>
        <p:nvCxnSpPr>
          <p:cNvPr id="20" name="Straight Connector 19"/>
          <p:cNvCxnSpPr/>
          <p:nvPr/>
        </p:nvCxnSpPr>
        <p:spPr>
          <a:xfrm>
            <a:off x="537328" y="5029200"/>
            <a:ext cx="7692272" cy="0"/>
          </a:xfrm>
          <a:prstGeom prst="line">
            <a:avLst/>
          </a:prstGeom>
          <a:noFill/>
          <a:ln w="3175" cap="flat" cmpd="sng" algn="ctr">
            <a:solidFill>
              <a:srgbClr val="FFFFFF">
                <a:lumMod val="65000"/>
              </a:srgbClr>
            </a:solidFill>
            <a:prstDash val="solid"/>
          </a:ln>
          <a:effectLst/>
        </p:spPr>
      </p:cxnSp>
      <p:grpSp>
        <p:nvGrpSpPr>
          <p:cNvPr id="8" name="Group 7"/>
          <p:cNvGrpSpPr/>
          <p:nvPr userDrawn="1"/>
        </p:nvGrpSpPr>
        <p:grpSpPr>
          <a:xfrm>
            <a:off x="5486400" y="0"/>
            <a:ext cx="3657600" cy="381000"/>
            <a:chOff x="5486400" y="0"/>
            <a:chExt cx="3657600" cy="381000"/>
          </a:xfrm>
        </p:grpSpPr>
        <p:sp>
          <p:nvSpPr>
            <p:cNvPr id="9" name="Rectangle 8"/>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0" name="Right Triangle 9"/>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7504540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52600"/>
            <a:ext cx="4038600" cy="4525963"/>
          </a:xfrm>
        </p:spPr>
        <p:txBody>
          <a:bodyPr/>
          <a:lstStyle>
            <a:lvl1pPr>
              <a:spcBef>
                <a:spcPts val="2400"/>
              </a:spcBef>
              <a:spcAft>
                <a:spcPts val="0"/>
              </a:spcAft>
              <a:defRPr sz="2800"/>
            </a:lvl1pPr>
            <a:lvl2pPr>
              <a:spcBef>
                <a:spcPts val="600"/>
              </a:spcBef>
              <a:spcAft>
                <a:spcPts val="0"/>
              </a:spcAft>
              <a:defRPr sz="2400"/>
            </a:lvl2pPr>
            <a:lvl3pPr>
              <a:spcBef>
                <a:spcPts val="600"/>
              </a:spcBef>
              <a:spcAft>
                <a:spcPts val="0"/>
              </a:spcAft>
              <a:defRPr sz="2000"/>
            </a:lvl3pPr>
            <a:lvl4pPr>
              <a:spcBef>
                <a:spcPts val="600"/>
              </a:spcBef>
              <a:spcAft>
                <a:spcPts val="0"/>
              </a:spcAft>
              <a:defRPr sz="1800"/>
            </a:lvl4pPr>
            <a:lvl5pPr>
              <a:spcBef>
                <a:spcPts val="600"/>
              </a:spcBef>
              <a:spcAft>
                <a:spcPts val="0"/>
              </a:spcAft>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a:spcBef>
                <a:spcPts val="2400"/>
              </a:spcBef>
              <a:spcAft>
                <a:spcPts val="0"/>
              </a:spcAft>
              <a:defRPr sz="2800"/>
            </a:lvl1pPr>
            <a:lvl2pPr>
              <a:spcBef>
                <a:spcPts val="600"/>
              </a:spcBef>
              <a:spcAft>
                <a:spcPts val="0"/>
              </a:spcAft>
              <a:defRPr sz="2400"/>
            </a:lvl2pPr>
            <a:lvl3pPr>
              <a:spcBef>
                <a:spcPts val="600"/>
              </a:spcBef>
              <a:spcAft>
                <a:spcPts val="0"/>
              </a:spcAft>
              <a:defRPr sz="2000"/>
            </a:lvl3pPr>
            <a:lvl4pPr>
              <a:spcBef>
                <a:spcPts val="600"/>
              </a:spcBef>
              <a:spcAft>
                <a:spcPts val="0"/>
              </a:spcAft>
              <a:defRPr sz="1800"/>
            </a:lvl4pPr>
            <a:lvl5pPr>
              <a:spcBef>
                <a:spcPts val="600"/>
              </a:spcBef>
              <a:spcAft>
                <a:spcPts val="0"/>
              </a:spcAft>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0" y="415926"/>
            <a:ext cx="8686800" cy="1108074"/>
          </a:xfrm>
        </p:spPr>
        <p:txBody>
          <a:bodyPr anchor="b">
            <a:normAutofit/>
          </a:bodyPr>
          <a:lstStyle>
            <a:lvl1pPr marL="342900" indent="0" algn="l">
              <a:tabLst/>
              <a:defRPr sz="3600">
                <a:solidFill>
                  <a:srgbClr val="A6A6A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cxnSp>
        <p:nvCxnSpPr>
          <p:cNvPr id="9" name="Straight Connector 8"/>
          <p:cNvCxnSpPr/>
          <p:nvPr/>
        </p:nvCxnSpPr>
        <p:spPr>
          <a:xfrm>
            <a:off x="0" y="1524000"/>
            <a:ext cx="8229600"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A6A6A6"/>
                </a:solidFill>
              </a:defRPr>
            </a:lvl1pPr>
          </a:lstStyle>
          <a:p>
            <a:fld id="{C4840888-1BD4-469E-909C-676AD4D5DFAE}" type="datetimeFigureOut">
              <a:rPr lang="en-US" smtClean="0"/>
              <a:t>7/21/2015</a:t>
            </a:fld>
            <a:endParaRPr lang="en-US"/>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A6A6A6"/>
                </a:solidFill>
              </a:defRPr>
            </a:lvl1pPr>
          </a:lstStyle>
          <a:p>
            <a:endParaRPr lang="en-US"/>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A6A6A6"/>
                </a:solidFill>
              </a:defRPr>
            </a:lvl1pPr>
          </a:lstStyle>
          <a:p>
            <a:fld id="{37F1DF84-71BE-4DD7-9B56-78B740C86C4B}" type="slidenum">
              <a:rPr lang="en-US" smtClean="0"/>
              <a:t>‹#›</a:t>
            </a:fld>
            <a:endParaRPr lang="en-US"/>
          </a:p>
        </p:txBody>
      </p:sp>
      <p:grpSp>
        <p:nvGrpSpPr>
          <p:cNvPr id="13" name="Group 12"/>
          <p:cNvGrpSpPr/>
          <p:nvPr userDrawn="1"/>
        </p:nvGrpSpPr>
        <p:grpSpPr>
          <a:xfrm>
            <a:off x="5486400" y="0"/>
            <a:ext cx="3657600" cy="381000"/>
            <a:chOff x="5486400" y="0"/>
            <a:chExt cx="3657600" cy="381000"/>
          </a:xfrm>
        </p:grpSpPr>
        <p:sp>
          <p:nvSpPr>
            <p:cNvPr id="14" name="Rectangle 13"/>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5" name="Right Triangle 14"/>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6835008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0375" y="1752600"/>
            <a:ext cx="4040188" cy="76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60375" y="2514600"/>
            <a:ext cx="4040188" cy="3763964"/>
          </a:xfrm>
        </p:spPr>
        <p:txBody>
          <a:bodyPr/>
          <a:lstStyle>
            <a:lvl1pPr>
              <a:spcBef>
                <a:spcPts val="2400"/>
              </a:spcBef>
              <a:spcAft>
                <a:spcPts val="0"/>
              </a:spcAft>
              <a:defRPr sz="2400"/>
            </a:lvl1pPr>
            <a:lvl2pPr>
              <a:spcBef>
                <a:spcPts val="600"/>
              </a:spcBef>
              <a:spcAft>
                <a:spcPts val="0"/>
              </a:spcAft>
              <a:defRPr sz="2000"/>
            </a:lvl2pPr>
            <a:lvl3pPr>
              <a:spcBef>
                <a:spcPts val="600"/>
              </a:spcBef>
              <a:spcAft>
                <a:spcPts val="0"/>
              </a:spcAft>
              <a:defRPr sz="1800"/>
            </a:lvl3pPr>
            <a:lvl4pPr>
              <a:spcBef>
                <a:spcPts val="600"/>
              </a:spcBef>
              <a:spcAft>
                <a:spcPts val="0"/>
              </a:spcAft>
              <a:defRPr sz="1600"/>
            </a:lvl4pPr>
            <a:lvl5pPr>
              <a:spcBef>
                <a:spcPts val="600"/>
              </a:spcBef>
              <a:spcAft>
                <a:spcPts val="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752600"/>
            <a:ext cx="4041775" cy="76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514600"/>
            <a:ext cx="4041775" cy="3763964"/>
          </a:xfrm>
        </p:spPr>
        <p:txBody>
          <a:bodyPr/>
          <a:lstStyle>
            <a:lvl1pPr>
              <a:spcBef>
                <a:spcPts val="2400"/>
              </a:spcBef>
              <a:spcAft>
                <a:spcPts val="0"/>
              </a:spcAft>
              <a:defRPr sz="2400"/>
            </a:lvl1pPr>
            <a:lvl2pPr>
              <a:spcBef>
                <a:spcPts val="600"/>
              </a:spcBef>
              <a:spcAft>
                <a:spcPts val="0"/>
              </a:spcAft>
              <a:defRPr sz="2000"/>
            </a:lvl2pPr>
            <a:lvl3pPr>
              <a:spcBef>
                <a:spcPts val="600"/>
              </a:spcBef>
              <a:spcAft>
                <a:spcPts val="0"/>
              </a:spcAft>
              <a:defRPr sz="1800"/>
            </a:lvl3pPr>
            <a:lvl4pPr>
              <a:spcBef>
                <a:spcPts val="600"/>
              </a:spcBef>
              <a:spcAft>
                <a:spcPts val="0"/>
              </a:spcAft>
              <a:defRPr sz="1600"/>
            </a:lvl4pPr>
            <a:lvl5pPr>
              <a:spcBef>
                <a:spcPts val="600"/>
              </a:spcBef>
              <a:spcAft>
                <a:spcPts val="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840888-1BD4-469E-909C-676AD4D5DFAE}" type="datetimeFigureOut">
              <a:rPr lang="en-US" smtClean="0"/>
              <a:t>7/21/2015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1DF84-71BE-4DD7-9B56-78B740C86C4B}" type="slidenum">
              <a:rPr lang="en-US" smtClean="0"/>
              <a:t>‹#›</a:t>
            </a:fld>
            <a:endParaRPr lang="en-US"/>
          </a:p>
        </p:txBody>
      </p:sp>
      <p:sp>
        <p:nvSpPr>
          <p:cNvPr id="10" name="Title 1"/>
          <p:cNvSpPr>
            <a:spLocks noGrp="1"/>
          </p:cNvSpPr>
          <p:nvPr>
            <p:ph type="title"/>
          </p:nvPr>
        </p:nvSpPr>
        <p:spPr>
          <a:xfrm>
            <a:off x="0" y="415926"/>
            <a:ext cx="8686800" cy="1108074"/>
          </a:xfrm>
        </p:spPr>
        <p:txBody>
          <a:bodyPr anchor="b">
            <a:normAutofit/>
          </a:bodyPr>
          <a:lstStyle>
            <a:lvl1pPr marL="342900" indent="0" algn="l">
              <a:tabLst/>
              <a:defRPr sz="3600">
                <a:solidFill>
                  <a:srgbClr val="A6A6A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cxnSp>
        <p:nvCxnSpPr>
          <p:cNvPr id="12" name="Straight Connector 11"/>
          <p:cNvCxnSpPr/>
          <p:nvPr userDrawn="1"/>
        </p:nvCxnSpPr>
        <p:spPr>
          <a:xfrm>
            <a:off x="0" y="1524000"/>
            <a:ext cx="8229600"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5486400" y="0"/>
            <a:ext cx="3657600" cy="381000"/>
            <a:chOff x="5486400" y="0"/>
            <a:chExt cx="3657600" cy="381000"/>
          </a:xfrm>
        </p:grpSpPr>
        <p:sp>
          <p:nvSpPr>
            <p:cNvPr id="13" name="Rectangle 12"/>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4" name="Right Triangle 13"/>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30373056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40888-1BD4-469E-909C-676AD4D5DFAE}" type="datetimeFigureOut">
              <a:rPr lang="en-US" smtClean="0"/>
              <a:t>7/21/2015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1DF84-71BE-4DD7-9B56-78B740C86C4B}" type="slidenum">
              <a:rPr lang="en-US" smtClean="0"/>
              <a:t>‹#›</a:t>
            </a:fld>
            <a:endParaRPr lang="en-US"/>
          </a:p>
        </p:txBody>
      </p:sp>
      <p:sp>
        <p:nvSpPr>
          <p:cNvPr id="8" name="Title 1"/>
          <p:cNvSpPr>
            <a:spLocks noGrp="1"/>
          </p:cNvSpPr>
          <p:nvPr>
            <p:ph type="title"/>
          </p:nvPr>
        </p:nvSpPr>
        <p:spPr>
          <a:xfrm>
            <a:off x="0" y="381000"/>
            <a:ext cx="8686800" cy="1143000"/>
          </a:xfrm>
        </p:spPr>
        <p:txBody>
          <a:bodyPr anchor="b">
            <a:normAutofit/>
          </a:bodyPr>
          <a:lstStyle>
            <a:lvl1pPr marL="342900" indent="0" algn="l">
              <a:tabLst/>
              <a:defRPr sz="3600">
                <a:solidFill>
                  <a:srgbClr val="A6A6A6"/>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cxnSp>
        <p:nvCxnSpPr>
          <p:cNvPr id="7" name="Straight Connector 6"/>
          <p:cNvCxnSpPr/>
          <p:nvPr userDrawn="1"/>
        </p:nvCxnSpPr>
        <p:spPr>
          <a:xfrm>
            <a:off x="0" y="1524000"/>
            <a:ext cx="8229600"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5486400" y="0"/>
            <a:ext cx="3657600" cy="381000"/>
            <a:chOff x="5486400" y="0"/>
            <a:chExt cx="3657600" cy="381000"/>
          </a:xfrm>
        </p:grpSpPr>
        <p:sp>
          <p:nvSpPr>
            <p:cNvPr id="10" name="Rectangle 9"/>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1" name="Right Triangle 10"/>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14055782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40888-1BD4-469E-909C-676AD4D5DFAE}" type="datetimeFigureOut">
              <a:rPr lang="en-US" smtClean="0"/>
              <a:t>7/21/2015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1DF84-71BE-4DD7-9B56-78B740C86C4B}" type="slidenum">
              <a:rPr lang="en-US" smtClean="0"/>
              <a:t>‹#›</a:t>
            </a:fld>
            <a:endParaRPr lang="en-US"/>
          </a:p>
        </p:txBody>
      </p:sp>
      <p:grpSp>
        <p:nvGrpSpPr>
          <p:cNvPr id="5" name="Group 4"/>
          <p:cNvGrpSpPr/>
          <p:nvPr userDrawn="1"/>
        </p:nvGrpSpPr>
        <p:grpSpPr>
          <a:xfrm>
            <a:off x="5486400" y="0"/>
            <a:ext cx="3657600" cy="381000"/>
            <a:chOff x="5486400" y="0"/>
            <a:chExt cx="3657600" cy="381000"/>
          </a:xfrm>
        </p:grpSpPr>
        <p:sp>
          <p:nvSpPr>
            <p:cNvPr id="6" name="Rectangle 5"/>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7" name="Right Triangle 6"/>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40653010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1143000"/>
          </a:xfrm>
        </p:spPr>
        <p:txBody>
          <a:bodyPr anchor="b"/>
          <a:lstStyle>
            <a:lvl1pPr marL="0" indent="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381000"/>
            <a:ext cx="5111750" cy="5745163"/>
          </a:xfrm>
        </p:spPr>
        <p:txBody>
          <a:bodyPr/>
          <a:lstStyle>
            <a:lvl1pPr>
              <a:spcBef>
                <a:spcPts val="2400"/>
              </a:spcBef>
              <a:spcAft>
                <a:spcPts val="0"/>
              </a:spcAft>
              <a:defRPr sz="3200"/>
            </a:lvl1pPr>
            <a:lvl2pPr>
              <a:spcBef>
                <a:spcPts val="600"/>
              </a:spcBef>
              <a:spcAft>
                <a:spcPts val="0"/>
              </a:spcAft>
              <a:defRPr sz="2800"/>
            </a:lvl2pPr>
            <a:lvl3pPr>
              <a:spcBef>
                <a:spcPts val="600"/>
              </a:spcBef>
              <a:spcAft>
                <a:spcPts val="0"/>
              </a:spcAft>
              <a:defRPr sz="2400"/>
            </a:lvl3pPr>
            <a:lvl4pPr>
              <a:spcBef>
                <a:spcPts val="600"/>
              </a:spcBef>
              <a:spcAft>
                <a:spcPts val="0"/>
              </a:spcAft>
              <a:defRPr sz="2000"/>
            </a:lvl4pPr>
            <a:lvl5pPr>
              <a:spcBef>
                <a:spcPts val="600"/>
              </a:spcBef>
              <a:spcAft>
                <a:spcPts val="0"/>
              </a:spcAft>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40888-1BD4-469E-909C-676AD4D5DFAE}" type="datetimeFigureOut">
              <a:rPr lang="en-US" smtClean="0"/>
              <a:t>7/21/2015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1DF84-71BE-4DD7-9B56-78B740C86C4B}" type="slidenum">
              <a:rPr lang="en-US" smtClean="0"/>
              <a:t>‹#›</a:t>
            </a:fld>
            <a:endParaRPr lang="en-US"/>
          </a:p>
        </p:txBody>
      </p:sp>
      <p:cxnSp>
        <p:nvCxnSpPr>
          <p:cNvPr id="10" name="Straight Connector 9"/>
          <p:cNvCxnSpPr/>
          <p:nvPr userDrawn="1"/>
        </p:nvCxnSpPr>
        <p:spPr>
          <a:xfrm>
            <a:off x="0" y="1524000"/>
            <a:ext cx="3505200"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5486400" y="0"/>
            <a:ext cx="3657600" cy="381000"/>
            <a:chOff x="5486400" y="0"/>
            <a:chExt cx="3657600" cy="381000"/>
          </a:xfrm>
        </p:grpSpPr>
        <p:sp>
          <p:nvSpPr>
            <p:cNvPr id="11" name="Rectangle 10"/>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2" name="Right Triangle 11"/>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6528733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40888-1BD4-469E-909C-676AD4D5DFAE}" type="datetimeFigureOut">
              <a:rPr lang="en-US" smtClean="0"/>
              <a:t>7/21/2015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1DF84-71BE-4DD7-9B56-78B740C86C4B}" type="slidenum">
              <a:rPr lang="en-US" smtClean="0"/>
              <a:t>‹#›</a:t>
            </a:fld>
            <a:endParaRPr lang="en-US"/>
          </a:p>
        </p:txBody>
      </p:sp>
      <p:grpSp>
        <p:nvGrpSpPr>
          <p:cNvPr id="8" name="Group 7"/>
          <p:cNvGrpSpPr/>
          <p:nvPr userDrawn="1"/>
        </p:nvGrpSpPr>
        <p:grpSpPr>
          <a:xfrm>
            <a:off x="5486400" y="0"/>
            <a:ext cx="3657600" cy="381000"/>
            <a:chOff x="5486400" y="0"/>
            <a:chExt cx="3657600" cy="381000"/>
          </a:xfrm>
        </p:grpSpPr>
        <p:sp>
          <p:nvSpPr>
            <p:cNvPr id="9" name="Rectangle 8"/>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0" name="Right Triangle 9"/>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41200219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81000"/>
            <a:ext cx="86868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8229600"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A6A6A6"/>
                </a:solidFill>
              </a:defRPr>
            </a:lvl1pPr>
          </a:lstStyle>
          <a:p>
            <a:fld id="{C4840888-1BD4-469E-909C-676AD4D5DFAE}" type="datetimeFigureOut">
              <a:rPr lang="en-US" smtClean="0"/>
              <a:t>7/21/2015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A6A6A6"/>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A6A6A6"/>
                </a:solidFill>
              </a:defRPr>
            </a:lvl1pPr>
          </a:lstStyle>
          <a:p>
            <a:fld id="{37F1DF84-71BE-4DD7-9B56-78B740C86C4B}" type="slidenum">
              <a:rPr lang="en-US" smtClean="0"/>
              <a:t>‹#›</a:t>
            </a:fld>
            <a:endParaRPr lang="en-US"/>
          </a:p>
        </p:txBody>
      </p:sp>
      <p:grpSp>
        <p:nvGrpSpPr>
          <p:cNvPr id="16" name="Group 15"/>
          <p:cNvGrpSpPr/>
          <p:nvPr/>
        </p:nvGrpSpPr>
        <p:grpSpPr>
          <a:xfrm>
            <a:off x="5486400" y="0"/>
            <a:ext cx="3657600" cy="381000"/>
            <a:chOff x="5486400" y="0"/>
            <a:chExt cx="3657600" cy="381000"/>
          </a:xfrm>
        </p:grpSpPr>
        <p:sp>
          <p:nvSpPr>
            <p:cNvPr id="17" name="Rectangle 16"/>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8" name="Right Triangle 17"/>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28873501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67" r:id="rId13"/>
    <p:sldLayoutId id="2147483716" r:id="rId14"/>
    <p:sldLayoutId id="2147483722" r:id="rId15"/>
  </p:sldLayoutIdLst>
  <p:timing>
    <p:tnLst>
      <p:par>
        <p:cTn id="1" dur="indefinite" restart="never" nodeType="tmRoot"/>
      </p:par>
    </p:tnLst>
  </p:timing>
  <p:txStyles>
    <p:titleStyle>
      <a:lvl1pPr marL="344488" indent="0" algn="l" defTabSz="914400" rtl="0" eaLnBrk="1" latinLnBrk="0" hangingPunct="1">
        <a:spcBef>
          <a:spcPct val="0"/>
        </a:spcBef>
        <a:buNone/>
        <a:defRPr sz="3600" kern="1200">
          <a:solidFill>
            <a:srgbClr val="A6A6A6"/>
          </a:solidFill>
          <a:latin typeface="+mj-lt"/>
          <a:ea typeface="+mj-ea"/>
          <a:cs typeface="+mj-cs"/>
        </a:defRPr>
      </a:lvl1pPr>
    </p:titleStyle>
    <p:bodyStyle>
      <a:lvl1pPr marL="342900" indent="-342900" algn="l" defTabSz="914400" rtl="0" eaLnBrk="1" latinLnBrk="0" hangingPunct="1">
        <a:spcBef>
          <a:spcPts val="2400"/>
        </a:spcBef>
        <a:spcAft>
          <a:spcPts val="0"/>
        </a:spcAft>
        <a:buFont typeface="Arial" panose="020B0604020202020204" pitchFamily="34" charset="0"/>
        <a:buChar char="•"/>
        <a:defRPr sz="3200" kern="1200">
          <a:solidFill>
            <a:srgbClr val="67695D"/>
          </a:solidFill>
          <a:latin typeface="+mj-lt"/>
          <a:ea typeface="+mn-ea"/>
          <a:cs typeface="+mn-cs"/>
        </a:defRPr>
      </a:lvl1pPr>
      <a:lvl2pPr marL="742950" indent="-285750" algn="l" defTabSz="914400" rtl="0" eaLnBrk="1" latinLnBrk="0" hangingPunct="1">
        <a:spcBef>
          <a:spcPts val="600"/>
        </a:spcBef>
        <a:spcAft>
          <a:spcPts val="0"/>
        </a:spcAft>
        <a:buFont typeface="Arial" panose="020B0604020202020204" pitchFamily="34" charset="0"/>
        <a:buChar char="–"/>
        <a:defRPr sz="2800" kern="1200">
          <a:solidFill>
            <a:srgbClr val="A6A6A6"/>
          </a:solidFill>
          <a:latin typeface="+mj-lt"/>
          <a:ea typeface="+mn-ea"/>
          <a:cs typeface="+mn-cs"/>
        </a:defRPr>
      </a:lvl2pPr>
      <a:lvl3pPr marL="1143000" indent="-228600" algn="l" defTabSz="914400" rtl="0" eaLnBrk="1" latinLnBrk="0" hangingPunct="1">
        <a:spcBef>
          <a:spcPts val="600"/>
        </a:spcBef>
        <a:spcAft>
          <a:spcPts val="0"/>
        </a:spcAft>
        <a:buFont typeface="Arial" panose="020B0604020202020204" pitchFamily="34" charset="0"/>
        <a:buChar char="•"/>
        <a:defRPr sz="2400" kern="1200">
          <a:solidFill>
            <a:srgbClr val="A6A6A6"/>
          </a:solidFill>
          <a:latin typeface="+mj-lt"/>
          <a:ea typeface="+mn-ea"/>
          <a:cs typeface="+mn-cs"/>
        </a:defRPr>
      </a:lvl3pPr>
      <a:lvl4pPr marL="1600200" indent="-228600" algn="l" defTabSz="914400" rtl="0" eaLnBrk="1" latinLnBrk="0" hangingPunct="1">
        <a:spcBef>
          <a:spcPts val="600"/>
        </a:spcBef>
        <a:spcAft>
          <a:spcPts val="0"/>
        </a:spcAft>
        <a:buFont typeface="Arial" panose="020B0604020202020204" pitchFamily="34" charset="0"/>
        <a:buChar char="–"/>
        <a:defRPr sz="2000" kern="1200">
          <a:solidFill>
            <a:srgbClr val="A6A6A6"/>
          </a:solidFill>
          <a:latin typeface="+mj-lt"/>
          <a:ea typeface="+mn-ea"/>
          <a:cs typeface="+mn-cs"/>
        </a:defRPr>
      </a:lvl4pPr>
      <a:lvl5pPr marL="2057400" indent="-228600" algn="l" defTabSz="914400" rtl="0" eaLnBrk="1" latinLnBrk="0" hangingPunct="1">
        <a:spcBef>
          <a:spcPts val="600"/>
        </a:spcBef>
        <a:spcAft>
          <a:spcPts val="0"/>
        </a:spcAft>
        <a:buFont typeface="Arial" panose="020B0604020202020204" pitchFamily="34" charset="0"/>
        <a:buChar char="»"/>
        <a:defRPr sz="2000" kern="1200">
          <a:solidFill>
            <a:srgbClr val="A6A6A6"/>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81000"/>
            <a:ext cx="86868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8229600"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A6A6A6"/>
                </a:solidFill>
              </a:defRPr>
            </a:lvl1pPr>
          </a:lstStyle>
          <a:p>
            <a:fld id="{C4840888-1BD4-469E-909C-676AD4D5DFAE}" type="datetimeFigureOut">
              <a:rPr lang="en-US" smtClean="0"/>
              <a:pPr/>
              <a:t>7/21/2015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A6A6A6"/>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A6A6A6"/>
                </a:solidFill>
              </a:defRPr>
            </a:lvl1pPr>
          </a:lstStyle>
          <a:p>
            <a:fld id="{37F1DF84-71BE-4DD7-9B56-78B740C86C4B}" type="slidenum">
              <a:rPr lang="en-US" smtClean="0"/>
              <a:pPr/>
              <a:t>‹#›</a:t>
            </a:fld>
            <a:endParaRPr lang="en-US"/>
          </a:p>
        </p:txBody>
      </p:sp>
      <p:grpSp>
        <p:nvGrpSpPr>
          <p:cNvPr id="13" name="Group 12"/>
          <p:cNvGrpSpPr/>
          <p:nvPr userDrawn="1"/>
        </p:nvGrpSpPr>
        <p:grpSpPr>
          <a:xfrm>
            <a:off x="5486400" y="0"/>
            <a:ext cx="3657600" cy="381000"/>
            <a:chOff x="5486400" y="0"/>
            <a:chExt cx="3657600" cy="381000"/>
          </a:xfrm>
        </p:grpSpPr>
        <p:sp>
          <p:nvSpPr>
            <p:cNvPr id="14" name="Rectangle 13"/>
            <p:cNvSpPr/>
            <p:nvPr userDrawn="1"/>
          </p:nvSpPr>
          <p:spPr>
            <a:xfrm>
              <a:off x="5867400" y="0"/>
              <a:ext cx="3276600" cy="381000"/>
            </a:xfrm>
            <a:prstGeom prst="rect">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sp>
          <p:nvSpPr>
            <p:cNvPr id="15" name="Right Triangle 14"/>
            <p:cNvSpPr/>
            <p:nvPr userDrawn="1"/>
          </p:nvSpPr>
          <p:spPr>
            <a:xfrm rot="10800000">
              <a:off x="5486400" y="0"/>
              <a:ext cx="381000" cy="381000"/>
            </a:xfrm>
            <a:prstGeom prst="rtTriangle">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ndParaRPr>
            </a:p>
          </p:txBody>
        </p:sp>
      </p:grpSp>
    </p:spTree>
    <p:extLst>
      <p:ext uri="{BB962C8B-B14F-4D97-AF65-F5344CB8AC3E}">
        <p14:creationId xmlns:p14="http://schemas.microsoft.com/office/powerpoint/2010/main" val="92389581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iming>
    <p:tnLst>
      <p:par>
        <p:cTn id="1" dur="indefinite" restart="never" nodeType="tmRoot"/>
      </p:par>
    </p:tnLst>
  </p:timing>
  <p:txStyles>
    <p:titleStyle>
      <a:lvl1pPr marL="344488" indent="0" algn="l" defTabSz="914400" rtl="0" eaLnBrk="1" latinLnBrk="0" hangingPunct="1">
        <a:spcBef>
          <a:spcPct val="0"/>
        </a:spcBef>
        <a:buNone/>
        <a:defRPr sz="3600" kern="1200">
          <a:solidFill>
            <a:srgbClr val="A6A6A6"/>
          </a:solidFill>
          <a:latin typeface="+mj-lt"/>
          <a:ea typeface="+mj-ea"/>
          <a:cs typeface="+mj-cs"/>
        </a:defRPr>
      </a:lvl1pPr>
    </p:titleStyle>
    <p:bodyStyle>
      <a:lvl1pPr marL="342900" indent="-342900" algn="l" defTabSz="914400" rtl="0" eaLnBrk="1" latinLnBrk="0" hangingPunct="1">
        <a:spcBef>
          <a:spcPts val="2400"/>
        </a:spcBef>
        <a:spcAft>
          <a:spcPts val="0"/>
        </a:spcAft>
        <a:buFont typeface="Arial" panose="020B0604020202020204" pitchFamily="34" charset="0"/>
        <a:buChar char="•"/>
        <a:defRPr sz="3200" kern="1200">
          <a:solidFill>
            <a:srgbClr val="67695D"/>
          </a:solidFill>
          <a:latin typeface="+mj-lt"/>
          <a:ea typeface="+mn-ea"/>
          <a:cs typeface="+mn-cs"/>
        </a:defRPr>
      </a:lvl1pPr>
      <a:lvl2pPr marL="742950" indent="-285750" algn="l" defTabSz="914400" rtl="0" eaLnBrk="1" latinLnBrk="0" hangingPunct="1">
        <a:spcBef>
          <a:spcPts val="600"/>
        </a:spcBef>
        <a:spcAft>
          <a:spcPts val="0"/>
        </a:spcAft>
        <a:buFont typeface="Arial" panose="020B0604020202020204" pitchFamily="34" charset="0"/>
        <a:buChar char="–"/>
        <a:defRPr sz="2800" kern="1200">
          <a:solidFill>
            <a:srgbClr val="A6A6A6"/>
          </a:solidFill>
          <a:latin typeface="+mj-lt"/>
          <a:ea typeface="+mn-ea"/>
          <a:cs typeface="+mn-cs"/>
        </a:defRPr>
      </a:lvl2pPr>
      <a:lvl3pPr marL="1143000" indent="-228600" algn="l" defTabSz="914400" rtl="0" eaLnBrk="1" latinLnBrk="0" hangingPunct="1">
        <a:spcBef>
          <a:spcPts val="600"/>
        </a:spcBef>
        <a:spcAft>
          <a:spcPts val="0"/>
        </a:spcAft>
        <a:buFont typeface="Arial" panose="020B0604020202020204" pitchFamily="34" charset="0"/>
        <a:buChar char="•"/>
        <a:defRPr sz="2400" kern="1200">
          <a:solidFill>
            <a:srgbClr val="A6A6A6"/>
          </a:solidFill>
          <a:latin typeface="+mj-lt"/>
          <a:ea typeface="+mn-ea"/>
          <a:cs typeface="+mn-cs"/>
        </a:defRPr>
      </a:lvl3pPr>
      <a:lvl4pPr marL="1600200" indent="-228600" algn="l" defTabSz="914400" rtl="0" eaLnBrk="1" latinLnBrk="0" hangingPunct="1">
        <a:spcBef>
          <a:spcPts val="600"/>
        </a:spcBef>
        <a:spcAft>
          <a:spcPts val="0"/>
        </a:spcAft>
        <a:buFont typeface="Arial" panose="020B0604020202020204" pitchFamily="34" charset="0"/>
        <a:buChar char="–"/>
        <a:defRPr sz="2000" kern="1200">
          <a:solidFill>
            <a:srgbClr val="A6A6A6"/>
          </a:solidFill>
          <a:latin typeface="+mj-lt"/>
          <a:ea typeface="+mn-ea"/>
          <a:cs typeface="+mn-cs"/>
        </a:defRPr>
      </a:lvl4pPr>
      <a:lvl5pPr marL="2057400" indent="-228600" algn="l" defTabSz="914400" rtl="0" eaLnBrk="1" latinLnBrk="0" hangingPunct="1">
        <a:spcBef>
          <a:spcPts val="600"/>
        </a:spcBef>
        <a:spcAft>
          <a:spcPts val="0"/>
        </a:spcAft>
        <a:buFont typeface="Arial" panose="020B0604020202020204" pitchFamily="34" charset="0"/>
        <a:buChar char="»"/>
        <a:defRPr sz="2000" kern="1200">
          <a:solidFill>
            <a:srgbClr val="A6A6A6"/>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15400" cy="1108074"/>
          </a:xfrm>
        </p:spPr>
        <p:txBody>
          <a:bodyPr>
            <a:normAutofit/>
          </a:bodyPr>
          <a:lstStyle/>
          <a:p>
            <a:r>
              <a:rPr lang="en-US" sz="3100" dirty="0" smtClean="0"/>
              <a:t>ACA: Section 6055 and 6056 </a:t>
            </a:r>
            <a:br>
              <a:rPr lang="en-US" sz="3100" dirty="0" smtClean="0"/>
            </a:br>
            <a:r>
              <a:rPr lang="en-US" sz="3100" dirty="0" smtClean="0"/>
              <a:t>Health Coverage Reporting</a:t>
            </a:r>
            <a:endParaRPr lang="en-US" sz="3100" dirty="0"/>
          </a:p>
        </p:txBody>
      </p:sp>
      <p:sp>
        <p:nvSpPr>
          <p:cNvPr id="7" name="Rectangle 6"/>
          <p:cNvSpPr/>
          <p:nvPr/>
        </p:nvSpPr>
        <p:spPr>
          <a:xfrm>
            <a:off x="876300" y="1828800"/>
            <a:ext cx="7315200" cy="838200"/>
          </a:xfrm>
          <a:prstGeom prst="rect">
            <a:avLst/>
          </a:prstGeom>
          <a:noFill/>
          <a:ln w="19050" cap="flat" cmpd="sng" algn="ctr">
            <a:solidFill>
              <a:srgbClr val="789E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789E00"/>
                </a:solidFill>
                <a:effectLst/>
                <a:uLnTx/>
                <a:uFillTx/>
                <a:latin typeface="Arial" pitchFamily="34" charset="0"/>
                <a:cs typeface="Arial" pitchFamily="34" charset="0"/>
              </a:rPr>
              <a:t>The session will begin shortly</a:t>
            </a:r>
          </a:p>
        </p:txBody>
      </p:sp>
      <p:sp>
        <p:nvSpPr>
          <p:cNvPr id="8" name="Rounded Rectangle 7"/>
          <p:cNvSpPr/>
          <p:nvPr/>
        </p:nvSpPr>
        <p:spPr>
          <a:xfrm>
            <a:off x="304800" y="2859079"/>
            <a:ext cx="8458200" cy="1752600"/>
          </a:xfrm>
          <a:prstGeom prst="roundRect">
            <a:avLst/>
          </a:prstGeom>
          <a:noFill/>
          <a:ln w="19050" cap="flat" cmpd="sng" algn="ctr">
            <a:noFill/>
            <a:prstDash val="solid"/>
          </a:ln>
          <a:effectLst/>
        </p:spPr>
        <p:txBody>
          <a:bodyPr rtlCol="0" anchor="ctr"/>
          <a:lstStyle/>
          <a:p>
            <a:pPr marL="457200" marR="0" lvl="0" indent="-457200" defTabSz="914400" eaLnBrk="1" fontAlgn="auto" latinLnBrk="0" hangingPunct="1">
              <a:lnSpc>
                <a:spcPct val="100000"/>
              </a:lnSpc>
              <a:spcBef>
                <a:spcPts val="0"/>
              </a:spcBef>
              <a:spcAft>
                <a:spcPts val="600"/>
              </a:spcAft>
              <a:buClrTx/>
              <a:buSzTx/>
              <a:buFont typeface="Arial" pitchFamily="34" charset="0"/>
              <a:buChar char="•"/>
              <a:tabLst/>
              <a:defRPr/>
            </a:pPr>
            <a:r>
              <a:rPr kumimoji="0" lang="en-US" sz="2400" b="0" i="0" u="none" strike="noStrike" kern="0" cap="none" spc="0" normalizeH="0" baseline="0" noProof="0" dirty="0" smtClean="0">
                <a:ln>
                  <a:noFill/>
                </a:ln>
                <a:solidFill>
                  <a:srgbClr val="31322C">
                    <a:lumMod val="90000"/>
                    <a:lumOff val="10000"/>
                  </a:srgbClr>
                </a:solidFill>
                <a:effectLst/>
                <a:uLnTx/>
                <a:uFillTx/>
                <a:latin typeface="Arial" pitchFamily="34" charset="0"/>
                <a:cs typeface="Arial" pitchFamily="34" charset="0"/>
              </a:rPr>
              <a:t>Sound should come through your speakers when the session begins</a:t>
            </a:r>
          </a:p>
          <a:p>
            <a:pPr marL="457200" marR="0" lvl="0" indent="-457200" defTabSz="914400" eaLnBrk="1" fontAlgn="auto" latinLnBrk="0" hangingPunct="1">
              <a:lnSpc>
                <a:spcPct val="100000"/>
              </a:lnSpc>
              <a:spcBef>
                <a:spcPts val="0"/>
              </a:spcBef>
              <a:spcAft>
                <a:spcPts val="600"/>
              </a:spcAft>
              <a:buClrTx/>
              <a:buSzTx/>
              <a:buFont typeface="Arial" pitchFamily="34" charset="0"/>
              <a:buChar char="•"/>
              <a:tabLst/>
              <a:defRPr/>
            </a:pPr>
            <a:r>
              <a:rPr kumimoji="0" lang="en-US" sz="2400" b="0" i="0" u="none" strike="noStrike" kern="0" cap="none" spc="0" normalizeH="0" baseline="0" noProof="0" dirty="0" smtClean="0">
                <a:ln>
                  <a:noFill/>
                </a:ln>
                <a:solidFill>
                  <a:srgbClr val="31322C">
                    <a:lumMod val="90000"/>
                    <a:lumOff val="10000"/>
                  </a:srgbClr>
                </a:solidFill>
                <a:effectLst/>
                <a:uLnTx/>
                <a:uFillTx/>
                <a:latin typeface="Arial" pitchFamily="34" charset="0"/>
                <a:cs typeface="Arial" pitchFamily="34" charset="0"/>
              </a:rPr>
              <a:t>Verify that the volume is turned up on your computer</a:t>
            </a:r>
          </a:p>
          <a:p>
            <a:pPr marL="457200" marR="0" lvl="0" indent="-457200" defTabSz="914400" eaLnBrk="1" fontAlgn="auto" latinLnBrk="0" hangingPunct="1">
              <a:lnSpc>
                <a:spcPct val="100000"/>
              </a:lnSpc>
              <a:spcBef>
                <a:spcPts val="0"/>
              </a:spcBef>
              <a:spcAft>
                <a:spcPts val="600"/>
              </a:spcAft>
              <a:buClrTx/>
              <a:buSzTx/>
              <a:buFont typeface="Arial" pitchFamily="34" charset="0"/>
              <a:buChar char="•"/>
              <a:tabLst/>
              <a:defRPr/>
            </a:pPr>
            <a:r>
              <a:rPr kumimoji="0" lang="en-US" sz="2400" b="0" i="0" u="none" strike="noStrike" kern="0" cap="none" spc="0" normalizeH="0" baseline="0" noProof="0" dirty="0" smtClean="0">
                <a:ln>
                  <a:noFill/>
                </a:ln>
                <a:solidFill>
                  <a:srgbClr val="31322C">
                    <a:lumMod val="90000"/>
                    <a:lumOff val="10000"/>
                  </a:srgbClr>
                </a:solidFill>
                <a:effectLst/>
                <a:uLnTx/>
                <a:uFillTx/>
                <a:latin typeface="Arial" pitchFamily="34" charset="0"/>
                <a:cs typeface="Arial" pitchFamily="34" charset="0"/>
              </a:rPr>
              <a:t>You can listen through your computer or over the phone</a:t>
            </a:r>
          </a:p>
        </p:txBody>
      </p:sp>
      <p:sp>
        <p:nvSpPr>
          <p:cNvPr id="9" name="Rounded Rectangle 8"/>
          <p:cNvSpPr/>
          <p:nvPr/>
        </p:nvSpPr>
        <p:spPr>
          <a:xfrm>
            <a:off x="304800" y="4876800"/>
            <a:ext cx="8458200" cy="1676400"/>
          </a:xfrm>
          <a:prstGeom prst="roundRect">
            <a:avLst/>
          </a:prstGeom>
          <a:noFill/>
          <a:ln w="3175" cap="flat" cmpd="sng" algn="ctr">
            <a:solidFill>
              <a:srgbClr val="31322C">
                <a:lumMod val="75000"/>
                <a:lumOff val="2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2000" b="0" i="0" u="none" strike="noStrike" kern="0" cap="none" spc="0" normalizeH="0" baseline="0" noProof="0" dirty="0" smtClean="0">
                <a:ln>
                  <a:noFill/>
                </a:ln>
                <a:solidFill>
                  <a:srgbClr val="31322C">
                    <a:lumMod val="75000"/>
                    <a:lumOff val="25000"/>
                  </a:srgbClr>
                </a:solidFill>
                <a:effectLst/>
                <a:uLnTx/>
                <a:uFillTx/>
                <a:latin typeface="Arial" pitchFamily="34" charset="0"/>
                <a:cs typeface="Arial" pitchFamily="34" charset="0"/>
              </a:rPr>
              <a:t>If there is no sound on your computer or you would like to call in directly, use the following information:</a:t>
            </a:r>
          </a:p>
          <a:p>
            <a:pPr marL="914400" marR="0" lvl="1" indent="-457200" defTabSz="914400" eaLnBrk="1" fontAlgn="auto" latinLnBrk="0" hangingPunct="1">
              <a:lnSpc>
                <a:spcPct val="100000"/>
              </a:lnSpc>
              <a:spcBef>
                <a:spcPts val="0"/>
              </a:spcBef>
              <a:spcAft>
                <a:spcPts val="600"/>
              </a:spcAft>
              <a:buClrTx/>
              <a:buSzTx/>
              <a:buFont typeface="Arial" pitchFamily="34" charset="0"/>
              <a:buChar char="•"/>
              <a:tabLst/>
              <a:defRPr/>
            </a:pPr>
            <a:r>
              <a:rPr kumimoji="0" lang="en-US" sz="2000" b="0" i="0" u="none" strike="noStrike" kern="0" cap="none" spc="0" normalizeH="0" baseline="0" noProof="0" dirty="0" smtClean="0">
                <a:ln>
                  <a:noFill/>
                </a:ln>
                <a:solidFill>
                  <a:srgbClr val="31322C">
                    <a:lumMod val="75000"/>
                    <a:lumOff val="25000"/>
                  </a:srgbClr>
                </a:solidFill>
                <a:effectLst/>
                <a:uLnTx/>
                <a:uFillTx/>
                <a:latin typeface="Arial" pitchFamily="34" charset="0"/>
                <a:cs typeface="Arial" pitchFamily="34" charset="0"/>
              </a:rPr>
              <a:t>Session phone number: (877) 668-4493</a:t>
            </a:r>
          </a:p>
          <a:p>
            <a:pPr marL="914400" lvl="1" indent="-457200">
              <a:spcAft>
                <a:spcPts val="600"/>
              </a:spcAft>
              <a:buFont typeface="Arial" pitchFamily="34" charset="0"/>
              <a:buChar char="•"/>
            </a:pPr>
            <a:r>
              <a:rPr kumimoji="0" lang="en-US" sz="2000" b="0" i="0" u="none" strike="noStrike" kern="0" cap="none" spc="0" normalizeH="0" baseline="0" noProof="0" dirty="0" smtClean="0">
                <a:ln>
                  <a:noFill/>
                </a:ln>
                <a:solidFill>
                  <a:srgbClr val="31322C">
                    <a:lumMod val="75000"/>
                    <a:lumOff val="25000"/>
                  </a:srgbClr>
                </a:solidFill>
                <a:effectLst/>
                <a:uLnTx/>
                <a:uFillTx/>
                <a:latin typeface="Arial" pitchFamily="34" charset="0"/>
                <a:cs typeface="Arial" pitchFamily="34" charset="0"/>
              </a:rPr>
              <a:t>Access code</a:t>
            </a:r>
            <a:r>
              <a:rPr lang="en-US" sz="2000" kern="0" dirty="0">
                <a:solidFill>
                  <a:srgbClr val="31322C">
                    <a:lumMod val="75000"/>
                    <a:lumOff val="25000"/>
                  </a:srgbClr>
                </a:solidFill>
                <a:latin typeface="Arial" pitchFamily="34" charset="0"/>
                <a:cs typeface="Arial" pitchFamily="34" charset="0"/>
              </a:rPr>
              <a:t>: 923 248 560</a:t>
            </a:r>
            <a:endParaRPr kumimoji="0" lang="en-US" sz="2000" b="0" i="0" u="none" strike="noStrike" kern="0" cap="none" spc="0" normalizeH="0" baseline="0" noProof="0" dirty="0" smtClean="0">
              <a:ln>
                <a:noFill/>
              </a:ln>
              <a:solidFill>
                <a:srgbClr val="31322C">
                  <a:lumMod val="75000"/>
                  <a:lumOff val="25000"/>
                </a:srgbClr>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1834823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686800" cy="1108074"/>
          </a:xfrm>
        </p:spPr>
        <p:txBody>
          <a:bodyPr/>
          <a:lstStyle/>
          <a:p>
            <a:r>
              <a:rPr lang="en-US" dirty="0" smtClean="0"/>
              <a:t>Electronic Reporting</a:t>
            </a:r>
            <a:endParaRPr lang="en-US" dirty="0"/>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249923680"/>
              </p:ext>
            </p:extLst>
          </p:nvPr>
        </p:nvGraphicFramePr>
        <p:xfrm>
          <a:off x="457200" y="18748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5522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Forms</a:t>
            </a:r>
            <a:endParaRPr lang="en-US" dirty="0"/>
          </a:p>
        </p:txBody>
      </p:sp>
      <p:graphicFrame>
        <p:nvGraphicFramePr>
          <p:cNvPr id="7" name="Diagram 6"/>
          <p:cNvGraphicFramePr/>
          <p:nvPr>
            <p:extLst>
              <p:ext uri="{D42A27DB-BD31-4B8C-83A1-F6EECF244321}">
                <p14:modId xmlns:p14="http://schemas.microsoft.com/office/powerpoint/2010/main" val="471505950"/>
              </p:ext>
            </p:extLst>
          </p:nvPr>
        </p:nvGraphicFramePr>
        <p:xfrm>
          <a:off x="152400" y="1676400"/>
          <a:ext cx="8839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3715619715"/>
              </p:ext>
            </p:extLst>
          </p:nvPr>
        </p:nvGraphicFramePr>
        <p:xfrm>
          <a:off x="0" y="5638800"/>
          <a:ext cx="9144000" cy="10378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40298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Reports What?</a:t>
            </a:r>
            <a:endParaRPr lang="en-US" dirty="0"/>
          </a:p>
        </p:txBody>
      </p:sp>
      <p:graphicFrame>
        <p:nvGraphicFramePr>
          <p:cNvPr id="24" name="Diagram 23"/>
          <p:cNvGraphicFramePr/>
          <p:nvPr>
            <p:extLst>
              <p:ext uri="{D42A27DB-BD31-4B8C-83A1-F6EECF244321}">
                <p14:modId xmlns:p14="http://schemas.microsoft.com/office/powerpoint/2010/main" val="905017058"/>
              </p:ext>
            </p:extLst>
          </p:nvPr>
        </p:nvGraphicFramePr>
        <p:xfrm>
          <a:off x="228600" y="2209800"/>
          <a:ext cx="8686800" cy="307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0711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8600" y="2132917"/>
            <a:ext cx="3678156" cy="4116165"/>
          </a:xfrm>
        </p:spPr>
      </p:pic>
      <p:sp>
        <p:nvSpPr>
          <p:cNvPr id="3" name="Content Placeholder 2"/>
          <p:cNvSpPr>
            <a:spLocks noGrp="1"/>
          </p:cNvSpPr>
          <p:nvPr>
            <p:ph sz="half" idx="2"/>
          </p:nvPr>
        </p:nvSpPr>
        <p:spPr>
          <a:xfrm>
            <a:off x="3733800" y="1676400"/>
            <a:ext cx="5181600" cy="5029200"/>
          </a:xfrm>
        </p:spPr>
        <p:txBody>
          <a:bodyPr anchor="ctr">
            <a:normAutofit fontScale="92500" lnSpcReduction="20000"/>
          </a:bodyPr>
          <a:lstStyle/>
          <a:p>
            <a:r>
              <a:rPr lang="en-US" dirty="0" smtClean="0"/>
              <a:t>Information Returns</a:t>
            </a:r>
          </a:p>
          <a:p>
            <a:pPr lvl="1"/>
            <a:r>
              <a:rPr lang="en-US" dirty="0">
                <a:solidFill>
                  <a:schemeClr val="tx1">
                    <a:lumMod val="50000"/>
                    <a:lumOff val="50000"/>
                  </a:schemeClr>
                </a:solidFill>
              </a:rPr>
              <a:t>Failure to </a:t>
            </a:r>
            <a:r>
              <a:rPr lang="en-US" dirty="0" smtClean="0">
                <a:solidFill>
                  <a:schemeClr val="tx1">
                    <a:lumMod val="50000"/>
                    <a:lumOff val="50000"/>
                  </a:schemeClr>
                </a:solidFill>
              </a:rPr>
              <a:t>timely file or </a:t>
            </a:r>
            <a:r>
              <a:rPr lang="en-US" dirty="0">
                <a:solidFill>
                  <a:schemeClr val="tx1">
                    <a:lumMod val="50000"/>
                    <a:lumOff val="50000"/>
                  </a:schemeClr>
                </a:solidFill>
              </a:rPr>
              <a:t>include all </a:t>
            </a:r>
            <a:r>
              <a:rPr lang="en-US" dirty="0" smtClean="0">
                <a:solidFill>
                  <a:schemeClr val="tx1">
                    <a:lumMod val="50000"/>
                    <a:lumOff val="50000"/>
                  </a:schemeClr>
                </a:solidFill>
              </a:rPr>
              <a:t>required information</a:t>
            </a:r>
          </a:p>
          <a:p>
            <a:pPr lvl="1"/>
            <a:r>
              <a:rPr lang="en-US" dirty="0">
                <a:solidFill>
                  <a:schemeClr val="tx1">
                    <a:lumMod val="50000"/>
                    <a:lumOff val="50000"/>
                  </a:schemeClr>
                </a:solidFill>
              </a:rPr>
              <a:t>I</a:t>
            </a:r>
            <a:r>
              <a:rPr lang="en-US" dirty="0" smtClean="0">
                <a:solidFill>
                  <a:schemeClr val="tx1">
                    <a:lumMod val="50000"/>
                    <a:lumOff val="50000"/>
                  </a:schemeClr>
                </a:solidFill>
              </a:rPr>
              <a:t>ncluding </a:t>
            </a:r>
            <a:r>
              <a:rPr lang="en-US" dirty="0">
                <a:solidFill>
                  <a:schemeClr val="tx1">
                    <a:lumMod val="50000"/>
                    <a:lumOff val="50000"/>
                  </a:schemeClr>
                </a:solidFill>
              </a:rPr>
              <a:t>incorrect </a:t>
            </a:r>
            <a:r>
              <a:rPr lang="en-US" dirty="0" smtClean="0">
                <a:solidFill>
                  <a:schemeClr val="tx1">
                    <a:lumMod val="50000"/>
                    <a:lumOff val="50000"/>
                  </a:schemeClr>
                </a:solidFill>
              </a:rPr>
              <a:t>information</a:t>
            </a:r>
            <a:endParaRPr lang="en-US" dirty="0">
              <a:solidFill>
                <a:schemeClr val="tx1">
                  <a:lumMod val="50000"/>
                  <a:lumOff val="50000"/>
                </a:schemeClr>
              </a:solidFill>
            </a:endParaRPr>
          </a:p>
          <a:p>
            <a:r>
              <a:rPr lang="en-US" dirty="0" smtClean="0"/>
              <a:t>Individual Statements</a:t>
            </a:r>
          </a:p>
          <a:p>
            <a:pPr lvl="1"/>
            <a:r>
              <a:rPr lang="en-US" dirty="0">
                <a:solidFill>
                  <a:schemeClr val="tx1">
                    <a:lumMod val="50000"/>
                    <a:lumOff val="50000"/>
                  </a:schemeClr>
                </a:solidFill>
              </a:rPr>
              <a:t>Failure to timely furnish or include all required information</a:t>
            </a:r>
          </a:p>
          <a:p>
            <a:pPr lvl="1"/>
            <a:r>
              <a:rPr lang="en-US" dirty="0">
                <a:solidFill>
                  <a:schemeClr val="tx1">
                    <a:lumMod val="50000"/>
                    <a:lumOff val="50000"/>
                  </a:schemeClr>
                </a:solidFill>
              </a:rPr>
              <a:t>Including incorrect information on the </a:t>
            </a:r>
            <a:r>
              <a:rPr lang="en-US" dirty="0" smtClean="0">
                <a:solidFill>
                  <a:schemeClr val="tx1">
                    <a:lumMod val="50000"/>
                    <a:lumOff val="50000"/>
                  </a:schemeClr>
                </a:solidFill>
              </a:rPr>
              <a:t>statement</a:t>
            </a:r>
          </a:p>
          <a:p>
            <a:r>
              <a:rPr lang="en-US" b="1" dirty="0" smtClean="0">
                <a:solidFill>
                  <a:srgbClr val="FF0000"/>
                </a:solidFill>
              </a:rPr>
              <a:t>June 29, 2015: The Trade Preferences Extension Act</a:t>
            </a:r>
          </a:p>
          <a:p>
            <a:pPr lvl="1"/>
            <a:r>
              <a:rPr lang="en-US" dirty="0" smtClean="0">
                <a:solidFill>
                  <a:srgbClr val="FF0000"/>
                </a:solidFill>
              </a:rPr>
              <a:t>Increased penalties beginning for returns filed in 2016</a:t>
            </a:r>
            <a:endParaRPr lang="en-US" dirty="0">
              <a:solidFill>
                <a:srgbClr val="FF0000"/>
              </a:solidFill>
            </a:endParaRPr>
          </a:p>
        </p:txBody>
      </p:sp>
      <p:sp>
        <p:nvSpPr>
          <p:cNvPr id="4" name="Title 3"/>
          <p:cNvSpPr>
            <a:spLocks noGrp="1"/>
          </p:cNvSpPr>
          <p:nvPr>
            <p:ph type="title"/>
          </p:nvPr>
        </p:nvSpPr>
        <p:spPr/>
        <p:txBody>
          <a:bodyPr/>
          <a:lstStyle/>
          <a:p>
            <a:r>
              <a:rPr lang="en-US" dirty="0" smtClean="0"/>
              <a:t>Penalties</a:t>
            </a:r>
            <a:endParaRPr lang="en-US" dirty="0"/>
          </a:p>
        </p:txBody>
      </p:sp>
    </p:spTree>
    <p:extLst>
      <p:ext uri="{BB962C8B-B14F-4D97-AF65-F5344CB8AC3E}">
        <p14:creationId xmlns:p14="http://schemas.microsoft.com/office/powerpoint/2010/main" val="203194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Penalty Amounts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9104216"/>
              </p:ext>
            </p:extLst>
          </p:nvPr>
        </p:nvGraphicFramePr>
        <p:xfrm>
          <a:off x="152400" y="1752600"/>
          <a:ext cx="8874666" cy="4114801"/>
        </p:xfrm>
        <a:graphic>
          <a:graphicData uri="http://schemas.openxmlformats.org/drawingml/2006/table">
            <a:tbl>
              <a:tblPr firstRow="1" bandRow="1">
                <a:tableStyleId>{5C22544A-7EE6-4342-B048-85BDC9FD1C3A}</a:tableStyleId>
              </a:tblPr>
              <a:tblGrid>
                <a:gridCol w="2438400"/>
                <a:gridCol w="914400"/>
                <a:gridCol w="1066800"/>
                <a:gridCol w="1219200"/>
                <a:gridCol w="1066800"/>
                <a:gridCol w="1066800"/>
                <a:gridCol w="1102266"/>
              </a:tblGrid>
              <a:tr h="777923">
                <a:tc rowSpan="2">
                  <a:txBody>
                    <a:bodyPr/>
                    <a:lstStyle/>
                    <a:p>
                      <a:pPr algn="ctr">
                        <a:spcBef>
                          <a:spcPts val="1200"/>
                        </a:spcBef>
                        <a:spcAft>
                          <a:spcPts val="1200"/>
                        </a:spcAft>
                      </a:pPr>
                      <a:r>
                        <a:rPr lang="en-US" sz="1600" dirty="0" smtClean="0"/>
                        <a:t>Penalty Type</a:t>
                      </a:r>
                      <a:endParaRPr lang="en-US" sz="1600" dirty="0"/>
                    </a:p>
                  </a:txBody>
                  <a:tcPr anchor="ctr"/>
                </a:tc>
                <a:tc gridSpan="2">
                  <a:txBody>
                    <a:bodyPr/>
                    <a:lstStyle/>
                    <a:p>
                      <a:pPr algn="ctr">
                        <a:spcBef>
                          <a:spcPts val="1200"/>
                        </a:spcBef>
                        <a:spcAft>
                          <a:spcPts val="1200"/>
                        </a:spcAft>
                      </a:pPr>
                      <a:r>
                        <a:rPr lang="en-US" sz="1600" dirty="0" smtClean="0"/>
                        <a:t>Per Violation</a:t>
                      </a:r>
                      <a:endParaRPr lang="en-US" sz="1600" dirty="0"/>
                    </a:p>
                  </a:txBody>
                  <a:tcPr anchor="ctr"/>
                </a:tc>
                <a:tc hMerge="1">
                  <a:txBody>
                    <a:bodyPr/>
                    <a:lstStyle/>
                    <a:p>
                      <a:pPr algn="ctr"/>
                      <a:endParaRPr lang="en-US" sz="1800" dirty="0"/>
                    </a:p>
                  </a:txBody>
                  <a:tcPr anchor="ctr"/>
                </a:tc>
                <a:tc gridSpan="2">
                  <a:txBody>
                    <a:bodyPr/>
                    <a:lstStyle/>
                    <a:p>
                      <a:pPr algn="ctr">
                        <a:spcBef>
                          <a:spcPts val="1200"/>
                        </a:spcBef>
                        <a:spcAft>
                          <a:spcPts val="1200"/>
                        </a:spcAft>
                      </a:pPr>
                      <a:r>
                        <a:rPr lang="en-US" sz="1600" dirty="0" smtClean="0"/>
                        <a:t>Annual Maximum</a:t>
                      </a:r>
                      <a:endParaRPr lang="en-US" sz="1600" dirty="0"/>
                    </a:p>
                  </a:txBody>
                  <a:tcPr anchor="ctr"/>
                </a:tc>
                <a:tc hMerge="1">
                  <a:txBody>
                    <a:bodyPr/>
                    <a:lstStyle/>
                    <a:p>
                      <a:pPr algn="ctr"/>
                      <a:endParaRPr lang="en-US" sz="1800" dirty="0"/>
                    </a:p>
                  </a:txBody>
                  <a:tcPr anchor="ctr"/>
                </a:tc>
                <a:tc gridSpan="2">
                  <a:txBody>
                    <a:bodyPr/>
                    <a:lstStyle/>
                    <a:p>
                      <a:pPr algn="ctr">
                        <a:spcBef>
                          <a:spcPts val="1200"/>
                        </a:spcBef>
                        <a:spcAft>
                          <a:spcPts val="1200"/>
                        </a:spcAft>
                      </a:pPr>
                      <a:r>
                        <a:rPr lang="en-US" sz="1600" dirty="0" smtClean="0"/>
                        <a:t>Annual Max for Small</a:t>
                      </a:r>
                      <a:r>
                        <a:rPr lang="en-US" sz="1600" baseline="0" dirty="0" smtClean="0"/>
                        <a:t> Employers*</a:t>
                      </a:r>
                      <a:endParaRPr lang="en-US" sz="1600" dirty="0"/>
                    </a:p>
                  </a:txBody>
                  <a:tcPr anchor="ctr"/>
                </a:tc>
                <a:tc hMerge="1">
                  <a:txBody>
                    <a:bodyPr/>
                    <a:lstStyle/>
                    <a:p>
                      <a:pPr algn="ctr"/>
                      <a:endParaRPr lang="en-US" sz="1800" dirty="0"/>
                    </a:p>
                  </a:txBody>
                  <a:tcPr anchor="ctr"/>
                </a:tc>
              </a:tr>
              <a:tr h="450376">
                <a:tc vMerge="1">
                  <a:txBody>
                    <a:bodyPr/>
                    <a:lstStyle/>
                    <a:p>
                      <a:endParaRPr lang="en-US" sz="1800" dirty="0"/>
                    </a:p>
                  </a:txBody>
                  <a:tcPr anchor="ctr"/>
                </a:tc>
                <a:tc>
                  <a:txBody>
                    <a:bodyPr/>
                    <a:lstStyle/>
                    <a:p>
                      <a:pPr algn="ctr">
                        <a:spcBef>
                          <a:spcPts val="1200"/>
                        </a:spcBef>
                        <a:spcAft>
                          <a:spcPts val="1200"/>
                        </a:spcAft>
                      </a:pPr>
                      <a:r>
                        <a:rPr lang="en-US" sz="1600" b="1" dirty="0" smtClean="0">
                          <a:solidFill>
                            <a:schemeClr val="bg1"/>
                          </a:solidFill>
                        </a:rPr>
                        <a:t>Old</a:t>
                      </a:r>
                      <a:endParaRPr lang="en-US" sz="1600" b="1" dirty="0">
                        <a:solidFill>
                          <a:schemeClr val="bg1"/>
                        </a:solidFill>
                      </a:endParaRPr>
                    </a:p>
                  </a:txBody>
                  <a:tcPr anchor="ctr">
                    <a:solidFill>
                      <a:srgbClr val="54663E"/>
                    </a:solidFill>
                  </a:tcPr>
                </a:tc>
                <a:tc>
                  <a:txBody>
                    <a:bodyPr/>
                    <a:lstStyle/>
                    <a:p>
                      <a:pPr algn="ctr">
                        <a:spcBef>
                          <a:spcPts val="1200"/>
                        </a:spcBef>
                        <a:spcAft>
                          <a:spcPts val="1200"/>
                        </a:spcAft>
                      </a:pPr>
                      <a:r>
                        <a:rPr lang="en-US" sz="1600" b="1" dirty="0" smtClean="0">
                          <a:solidFill>
                            <a:schemeClr val="bg1"/>
                          </a:solidFill>
                        </a:rPr>
                        <a:t>New</a:t>
                      </a:r>
                      <a:endParaRPr lang="en-US" sz="1600" b="1" dirty="0">
                        <a:solidFill>
                          <a:schemeClr val="bg1"/>
                        </a:solidFill>
                      </a:endParaRPr>
                    </a:p>
                  </a:txBody>
                  <a:tcPr anchor="ctr">
                    <a:solidFill>
                      <a:srgbClr val="54663E"/>
                    </a:solidFill>
                  </a:tcPr>
                </a:tc>
                <a:tc>
                  <a:txBody>
                    <a:bodyPr/>
                    <a:lstStyle/>
                    <a:p>
                      <a:pPr algn="ctr">
                        <a:spcBef>
                          <a:spcPts val="1200"/>
                        </a:spcBef>
                        <a:spcAft>
                          <a:spcPts val="1200"/>
                        </a:spcAft>
                      </a:pPr>
                      <a:r>
                        <a:rPr lang="en-US" sz="1600" b="1" dirty="0" smtClean="0">
                          <a:solidFill>
                            <a:schemeClr val="bg1"/>
                          </a:solidFill>
                        </a:rPr>
                        <a:t>Old</a:t>
                      </a:r>
                      <a:endParaRPr lang="en-US" sz="1600" b="1" dirty="0">
                        <a:solidFill>
                          <a:schemeClr val="bg1"/>
                        </a:solidFill>
                      </a:endParaRPr>
                    </a:p>
                  </a:txBody>
                  <a:tcPr anchor="ctr">
                    <a:solidFill>
                      <a:srgbClr val="54663E"/>
                    </a:solidFill>
                  </a:tcPr>
                </a:tc>
                <a:tc>
                  <a:txBody>
                    <a:bodyPr/>
                    <a:lstStyle/>
                    <a:p>
                      <a:pPr algn="ctr">
                        <a:spcBef>
                          <a:spcPts val="1200"/>
                        </a:spcBef>
                        <a:spcAft>
                          <a:spcPts val="1200"/>
                        </a:spcAft>
                      </a:pPr>
                      <a:r>
                        <a:rPr lang="en-US" sz="1600" b="1" dirty="0" smtClean="0">
                          <a:solidFill>
                            <a:schemeClr val="bg1"/>
                          </a:solidFill>
                        </a:rPr>
                        <a:t>New</a:t>
                      </a:r>
                      <a:endParaRPr lang="en-US" sz="1600" b="1" dirty="0">
                        <a:solidFill>
                          <a:schemeClr val="bg1"/>
                        </a:solidFill>
                      </a:endParaRPr>
                    </a:p>
                  </a:txBody>
                  <a:tcPr anchor="ctr">
                    <a:solidFill>
                      <a:srgbClr val="54663E"/>
                    </a:solidFill>
                  </a:tcPr>
                </a:tc>
                <a:tc>
                  <a:txBody>
                    <a:bodyPr/>
                    <a:lstStyle/>
                    <a:p>
                      <a:pPr algn="ctr">
                        <a:spcBef>
                          <a:spcPts val="1200"/>
                        </a:spcBef>
                        <a:spcAft>
                          <a:spcPts val="1200"/>
                        </a:spcAft>
                      </a:pPr>
                      <a:r>
                        <a:rPr lang="en-US" sz="1600" b="1" dirty="0" smtClean="0">
                          <a:solidFill>
                            <a:schemeClr val="bg1"/>
                          </a:solidFill>
                        </a:rPr>
                        <a:t>Old</a:t>
                      </a:r>
                      <a:endParaRPr lang="en-US" sz="1600" b="1" dirty="0">
                        <a:solidFill>
                          <a:schemeClr val="bg1"/>
                        </a:solidFill>
                      </a:endParaRPr>
                    </a:p>
                  </a:txBody>
                  <a:tcPr anchor="ctr">
                    <a:solidFill>
                      <a:srgbClr val="54663E"/>
                    </a:solidFill>
                  </a:tcPr>
                </a:tc>
                <a:tc>
                  <a:txBody>
                    <a:bodyPr/>
                    <a:lstStyle/>
                    <a:p>
                      <a:pPr algn="ctr">
                        <a:spcBef>
                          <a:spcPts val="1200"/>
                        </a:spcBef>
                        <a:spcAft>
                          <a:spcPts val="1200"/>
                        </a:spcAft>
                      </a:pPr>
                      <a:r>
                        <a:rPr lang="en-US" sz="1600" b="1" dirty="0" smtClean="0">
                          <a:solidFill>
                            <a:schemeClr val="bg1"/>
                          </a:solidFill>
                        </a:rPr>
                        <a:t>New</a:t>
                      </a:r>
                      <a:endParaRPr lang="en-US" sz="1600" b="1" dirty="0">
                        <a:solidFill>
                          <a:schemeClr val="bg1"/>
                        </a:solidFill>
                      </a:endParaRPr>
                    </a:p>
                  </a:txBody>
                  <a:tcPr anchor="ctr">
                    <a:solidFill>
                      <a:srgbClr val="54663E"/>
                    </a:solidFill>
                  </a:tcPr>
                </a:tc>
              </a:tr>
              <a:tr h="777923">
                <a:tc>
                  <a:txBody>
                    <a:bodyPr/>
                    <a:lstStyle/>
                    <a:p>
                      <a:pPr>
                        <a:spcBef>
                          <a:spcPts val="1200"/>
                        </a:spcBef>
                        <a:spcAft>
                          <a:spcPts val="1200"/>
                        </a:spcAft>
                      </a:pPr>
                      <a:r>
                        <a:rPr lang="en-US" sz="1600" dirty="0" smtClean="0"/>
                        <a:t>General</a:t>
                      </a:r>
                      <a:endParaRPr lang="en-US" sz="1600" dirty="0"/>
                    </a:p>
                  </a:txBody>
                  <a:tcPr anchor="ctr"/>
                </a:tc>
                <a:tc>
                  <a:txBody>
                    <a:bodyPr/>
                    <a:lstStyle/>
                    <a:p>
                      <a:pPr algn="ctr">
                        <a:spcBef>
                          <a:spcPts val="1200"/>
                        </a:spcBef>
                        <a:spcAft>
                          <a:spcPts val="1200"/>
                        </a:spcAft>
                      </a:pPr>
                      <a:r>
                        <a:rPr lang="en-US" sz="1600" dirty="0" smtClean="0"/>
                        <a:t>$100</a:t>
                      </a:r>
                      <a:endParaRPr lang="en-US" sz="1600" dirty="0"/>
                    </a:p>
                  </a:txBody>
                  <a:tcPr anchor="ctr"/>
                </a:tc>
                <a:tc>
                  <a:txBody>
                    <a:bodyPr/>
                    <a:lstStyle/>
                    <a:p>
                      <a:pPr algn="ctr">
                        <a:spcBef>
                          <a:spcPts val="1200"/>
                        </a:spcBef>
                        <a:spcAft>
                          <a:spcPts val="1200"/>
                        </a:spcAft>
                      </a:pPr>
                      <a:r>
                        <a:rPr lang="en-US" sz="1600" b="1" dirty="0" smtClean="0">
                          <a:solidFill>
                            <a:srgbClr val="FF0000"/>
                          </a:solidFill>
                        </a:rPr>
                        <a:t>$250</a:t>
                      </a:r>
                      <a:endParaRPr lang="en-US" sz="1600" b="1" dirty="0">
                        <a:solidFill>
                          <a:srgbClr val="FF0000"/>
                        </a:solidFill>
                      </a:endParaRPr>
                    </a:p>
                  </a:txBody>
                  <a:tcPr anchor="ctr"/>
                </a:tc>
                <a:tc>
                  <a:txBody>
                    <a:bodyPr/>
                    <a:lstStyle/>
                    <a:p>
                      <a:pPr algn="ctr">
                        <a:spcBef>
                          <a:spcPts val="1200"/>
                        </a:spcBef>
                        <a:spcAft>
                          <a:spcPts val="1200"/>
                        </a:spcAft>
                      </a:pPr>
                      <a:r>
                        <a:rPr lang="en-US" sz="1600" dirty="0" smtClean="0"/>
                        <a:t>$1.5 million</a:t>
                      </a:r>
                      <a:endParaRPr lang="en-US" sz="1600" dirty="0"/>
                    </a:p>
                  </a:txBody>
                  <a:tcPr anchor="ctr"/>
                </a:tc>
                <a:tc>
                  <a:txBody>
                    <a:bodyPr/>
                    <a:lstStyle/>
                    <a:p>
                      <a:pPr algn="ctr">
                        <a:spcBef>
                          <a:spcPts val="1200"/>
                        </a:spcBef>
                        <a:spcAft>
                          <a:spcPts val="1200"/>
                        </a:spcAft>
                      </a:pPr>
                      <a:r>
                        <a:rPr lang="en-US" sz="1600" b="1" dirty="0" smtClean="0">
                          <a:solidFill>
                            <a:srgbClr val="FF0000"/>
                          </a:solidFill>
                        </a:rPr>
                        <a:t>$3</a:t>
                      </a:r>
                      <a:r>
                        <a:rPr lang="en-US" sz="1600" b="1" baseline="0" dirty="0" smtClean="0">
                          <a:solidFill>
                            <a:srgbClr val="FF0000"/>
                          </a:solidFill>
                        </a:rPr>
                        <a:t> million</a:t>
                      </a:r>
                      <a:endParaRPr lang="en-US" sz="1600" b="1" dirty="0">
                        <a:solidFill>
                          <a:srgbClr val="FF0000"/>
                        </a:solidFill>
                      </a:endParaRPr>
                    </a:p>
                  </a:txBody>
                  <a:tcPr anchor="ctr"/>
                </a:tc>
                <a:tc>
                  <a:txBody>
                    <a:bodyPr/>
                    <a:lstStyle/>
                    <a:p>
                      <a:pPr algn="ctr">
                        <a:spcBef>
                          <a:spcPts val="1200"/>
                        </a:spcBef>
                        <a:spcAft>
                          <a:spcPts val="1200"/>
                        </a:spcAft>
                      </a:pPr>
                      <a:r>
                        <a:rPr lang="en-US" sz="1600" dirty="0" smtClean="0"/>
                        <a:t>$500,000</a:t>
                      </a:r>
                      <a:endParaRPr lang="en-US" sz="1600" dirty="0"/>
                    </a:p>
                  </a:txBody>
                  <a:tcPr anchor="ctr"/>
                </a:tc>
                <a:tc>
                  <a:txBody>
                    <a:bodyPr/>
                    <a:lstStyle/>
                    <a:p>
                      <a:pPr algn="ctr">
                        <a:spcBef>
                          <a:spcPts val="1200"/>
                        </a:spcBef>
                        <a:spcAft>
                          <a:spcPts val="1200"/>
                        </a:spcAft>
                      </a:pPr>
                      <a:r>
                        <a:rPr lang="en-US" sz="1600" b="1" dirty="0" smtClean="0">
                          <a:solidFill>
                            <a:srgbClr val="FF0000"/>
                          </a:solidFill>
                        </a:rPr>
                        <a:t>$1 million</a:t>
                      </a:r>
                      <a:endParaRPr lang="en-US" sz="1600" b="1" dirty="0">
                        <a:solidFill>
                          <a:srgbClr val="FF0000"/>
                        </a:solidFill>
                      </a:endParaRPr>
                    </a:p>
                  </a:txBody>
                  <a:tcPr anchor="ctr"/>
                </a:tc>
              </a:tr>
              <a:tr h="675563">
                <a:tc>
                  <a:txBody>
                    <a:bodyPr/>
                    <a:lstStyle/>
                    <a:p>
                      <a:pPr>
                        <a:spcBef>
                          <a:spcPts val="1200"/>
                        </a:spcBef>
                        <a:spcAft>
                          <a:spcPts val="1200"/>
                        </a:spcAft>
                      </a:pPr>
                      <a:r>
                        <a:rPr lang="en-US" sz="1600" dirty="0" smtClean="0"/>
                        <a:t>Corrected within 30 days</a:t>
                      </a:r>
                      <a:endParaRPr lang="en-US" sz="1600" dirty="0"/>
                    </a:p>
                  </a:txBody>
                  <a:tcPr anchor="ctr"/>
                </a:tc>
                <a:tc>
                  <a:txBody>
                    <a:bodyPr/>
                    <a:lstStyle/>
                    <a:p>
                      <a:pPr algn="ctr">
                        <a:spcBef>
                          <a:spcPts val="1200"/>
                        </a:spcBef>
                        <a:spcAft>
                          <a:spcPts val="1200"/>
                        </a:spcAft>
                      </a:pPr>
                      <a:r>
                        <a:rPr lang="en-US" sz="1600" dirty="0" smtClean="0"/>
                        <a:t>$30</a:t>
                      </a:r>
                      <a:endParaRPr lang="en-US" sz="1600" dirty="0"/>
                    </a:p>
                  </a:txBody>
                  <a:tcPr anchor="ctr"/>
                </a:tc>
                <a:tc>
                  <a:txBody>
                    <a:bodyPr/>
                    <a:lstStyle/>
                    <a:p>
                      <a:pPr algn="ctr">
                        <a:spcBef>
                          <a:spcPts val="1200"/>
                        </a:spcBef>
                        <a:spcAft>
                          <a:spcPts val="1200"/>
                        </a:spcAft>
                      </a:pPr>
                      <a:r>
                        <a:rPr lang="en-US" sz="1600" b="1" dirty="0" smtClean="0">
                          <a:solidFill>
                            <a:srgbClr val="FF0000"/>
                          </a:solidFill>
                        </a:rPr>
                        <a:t>$50</a:t>
                      </a:r>
                      <a:endParaRPr lang="en-US" sz="1600" b="1" dirty="0">
                        <a:solidFill>
                          <a:srgbClr val="FF0000"/>
                        </a:solidFill>
                      </a:endParaRPr>
                    </a:p>
                  </a:txBody>
                  <a:tcPr anchor="ctr"/>
                </a:tc>
                <a:tc>
                  <a:txBody>
                    <a:bodyPr/>
                    <a:lstStyle/>
                    <a:p>
                      <a:pPr algn="ctr">
                        <a:spcBef>
                          <a:spcPts val="1200"/>
                        </a:spcBef>
                        <a:spcAft>
                          <a:spcPts val="1200"/>
                        </a:spcAft>
                      </a:pPr>
                      <a:r>
                        <a:rPr lang="en-US" sz="1600" dirty="0" smtClean="0"/>
                        <a:t>$250,000</a:t>
                      </a:r>
                      <a:endParaRPr lang="en-US" sz="1600" dirty="0"/>
                    </a:p>
                  </a:txBody>
                  <a:tcPr anchor="ctr"/>
                </a:tc>
                <a:tc>
                  <a:txBody>
                    <a:bodyPr/>
                    <a:lstStyle/>
                    <a:p>
                      <a:pPr algn="ctr">
                        <a:spcBef>
                          <a:spcPts val="1200"/>
                        </a:spcBef>
                        <a:spcAft>
                          <a:spcPts val="1200"/>
                        </a:spcAft>
                      </a:pPr>
                      <a:r>
                        <a:rPr lang="en-US" sz="1600" b="1" dirty="0" smtClean="0">
                          <a:solidFill>
                            <a:srgbClr val="FF0000"/>
                          </a:solidFill>
                        </a:rPr>
                        <a:t>$500,000</a:t>
                      </a:r>
                      <a:endParaRPr lang="en-US" sz="1600" b="1" dirty="0">
                        <a:solidFill>
                          <a:srgbClr val="FF0000"/>
                        </a:solidFill>
                      </a:endParaRPr>
                    </a:p>
                  </a:txBody>
                  <a:tcPr anchor="ctr"/>
                </a:tc>
                <a:tc>
                  <a:txBody>
                    <a:bodyPr/>
                    <a:lstStyle/>
                    <a:p>
                      <a:pPr algn="ctr">
                        <a:spcBef>
                          <a:spcPts val="1200"/>
                        </a:spcBef>
                        <a:spcAft>
                          <a:spcPts val="1200"/>
                        </a:spcAft>
                      </a:pPr>
                      <a:r>
                        <a:rPr lang="en-US" sz="1600" dirty="0" smtClean="0"/>
                        <a:t>$75,000</a:t>
                      </a:r>
                      <a:endParaRPr lang="en-US" sz="1600" dirty="0"/>
                    </a:p>
                  </a:txBody>
                  <a:tcPr anchor="ctr"/>
                </a:tc>
                <a:tc>
                  <a:txBody>
                    <a:bodyPr/>
                    <a:lstStyle/>
                    <a:p>
                      <a:pPr algn="ctr">
                        <a:spcBef>
                          <a:spcPts val="1200"/>
                        </a:spcBef>
                        <a:spcAft>
                          <a:spcPts val="1200"/>
                        </a:spcAft>
                      </a:pPr>
                      <a:r>
                        <a:rPr lang="en-US" sz="1600" b="1" dirty="0" smtClean="0">
                          <a:solidFill>
                            <a:srgbClr val="FF0000"/>
                          </a:solidFill>
                        </a:rPr>
                        <a:t>$175,000</a:t>
                      </a:r>
                      <a:endParaRPr lang="en-US" sz="1600" b="1" dirty="0">
                        <a:solidFill>
                          <a:srgbClr val="FF0000"/>
                        </a:solidFill>
                      </a:endParaRPr>
                    </a:p>
                  </a:txBody>
                  <a:tcPr anchor="ctr"/>
                </a:tc>
              </a:tr>
              <a:tr h="777923">
                <a:tc>
                  <a:txBody>
                    <a:bodyPr/>
                    <a:lstStyle/>
                    <a:p>
                      <a:pPr>
                        <a:spcBef>
                          <a:spcPts val="1200"/>
                        </a:spcBef>
                        <a:spcAft>
                          <a:spcPts val="1200"/>
                        </a:spcAft>
                      </a:pPr>
                      <a:r>
                        <a:rPr lang="en-US" sz="1600" dirty="0" smtClean="0"/>
                        <a:t>Corrected after 30 days and before Aug. 1</a:t>
                      </a:r>
                      <a:endParaRPr lang="en-US" sz="1600" dirty="0"/>
                    </a:p>
                  </a:txBody>
                  <a:tcPr anchor="ctr"/>
                </a:tc>
                <a:tc>
                  <a:txBody>
                    <a:bodyPr/>
                    <a:lstStyle/>
                    <a:p>
                      <a:pPr algn="ctr">
                        <a:spcBef>
                          <a:spcPts val="1200"/>
                        </a:spcBef>
                        <a:spcAft>
                          <a:spcPts val="1200"/>
                        </a:spcAft>
                      </a:pPr>
                      <a:r>
                        <a:rPr lang="en-US" sz="1600" dirty="0" smtClean="0"/>
                        <a:t>$60</a:t>
                      </a:r>
                      <a:endParaRPr lang="en-US" sz="1600" dirty="0"/>
                    </a:p>
                  </a:txBody>
                  <a:tcPr anchor="ctr"/>
                </a:tc>
                <a:tc>
                  <a:txBody>
                    <a:bodyPr/>
                    <a:lstStyle/>
                    <a:p>
                      <a:pPr algn="ctr">
                        <a:spcBef>
                          <a:spcPts val="1200"/>
                        </a:spcBef>
                        <a:spcAft>
                          <a:spcPts val="1200"/>
                        </a:spcAft>
                      </a:pPr>
                      <a:r>
                        <a:rPr lang="en-US" sz="1600" b="1" dirty="0" smtClean="0">
                          <a:solidFill>
                            <a:srgbClr val="FF0000"/>
                          </a:solidFill>
                        </a:rPr>
                        <a:t>$100</a:t>
                      </a:r>
                      <a:endParaRPr lang="en-US" sz="1600" b="1" dirty="0">
                        <a:solidFill>
                          <a:srgbClr val="FF0000"/>
                        </a:solidFill>
                      </a:endParaRPr>
                    </a:p>
                  </a:txBody>
                  <a:tcPr anchor="ctr"/>
                </a:tc>
                <a:tc>
                  <a:txBody>
                    <a:bodyPr/>
                    <a:lstStyle/>
                    <a:p>
                      <a:pPr algn="ctr">
                        <a:spcBef>
                          <a:spcPts val="1200"/>
                        </a:spcBef>
                        <a:spcAft>
                          <a:spcPts val="1200"/>
                        </a:spcAft>
                      </a:pPr>
                      <a:r>
                        <a:rPr lang="en-US" sz="1600" dirty="0" smtClean="0"/>
                        <a:t>$500,000</a:t>
                      </a:r>
                      <a:endParaRPr lang="en-US" sz="1600" dirty="0"/>
                    </a:p>
                  </a:txBody>
                  <a:tcPr anchor="ctr"/>
                </a:tc>
                <a:tc>
                  <a:txBody>
                    <a:bodyPr/>
                    <a:lstStyle/>
                    <a:p>
                      <a:pPr algn="ctr">
                        <a:spcBef>
                          <a:spcPts val="1200"/>
                        </a:spcBef>
                        <a:spcAft>
                          <a:spcPts val="1200"/>
                        </a:spcAft>
                      </a:pPr>
                      <a:r>
                        <a:rPr lang="en-US" sz="1600" b="1" dirty="0" smtClean="0">
                          <a:solidFill>
                            <a:srgbClr val="FF0000"/>
                          </a:solidFill>
                        </a:rPr>
                        <a:t>$1.5 million</a:t>
                      </a:r>
                      <a:endParaRPr lang="en-US" sz="1600" b="1" dirty="0">
                        <a:solidFill>
                          <a:srgbClr val="FF0000"/>
                        </a:solidFill>
                      </a:endParaRPr>
                    </a:p>
                  </a:txBody>
                  <a:tcPr anchor="ctr"/>
                </a:tc>
                <a:tc>
                  <a:txBody>
                    <a:bodyPr/>
                    <a:lstStyle/>
                    <a:p>
                      <a:pPr algn="ctr">
                        <a:spcBef>
                          <a:spcPts val="1200"/>
                        </a:spcBef>
                        <a:spcAft>
                          <a:spcPts val="1200"/>
                        </a:spcAft>
                      </a:pPr>
                      <a:r>
                        <a:rPr lang="en-US" sz="1600" dirty="0" smtClean="0"/>
                        <a:t>$200,000</a:t>
                      </a:r>
                      <a:endParaRPr lang="en-US" sz="1600" dirty="0"/>
                    </a:p>
                  </a:txBody>
                  <a:tcPr anchor="ctr"/>
                </a:tc>
                <a:tc>
                  <a:txBody>
                    <a:bodyPr/>
                    <a:lstStyle/>
                    <a:p>
                      <a:pPr algn="ctr">
                        <a:spcBef>
                          <a:spcPts val="1200"/>
                        </a:spcBef>
                        <a:spcAft>
                          <a:spcPts val="1200"/>
                        </a:spcAft>
                      </a:pPr>
                      <a:r>
                        <a:rPr lang="en-US" sz="1600" b="1" dirty="0" smtClean="0">
                          <a:solidFill>
                            <a:srgbClr val="FF0000"/>
                          </a:solidFill>
                        </a:rPr>
                        <a:t>$500,000</a:t>
                      </a:r>
                      <a:endParaRPr lang="en-US" sz="1600" b="1" dirty="0">
                        <a:solidFill>
                          <a:srgbClr val="FF0000"/>
                        </a:solidFill>
                      </a:endParaRPr>
                    </a:p>
                  </a:txBody>
                  <a:tcPr anchor="ctr"/>
                </a:tc>
              </a:tr>
              <a:tr h="655093">
                <a:tc>
                  <a:txBody>
                    <a:bodyPr/>
                    <a:lstStyle/>
                    <a:p>
                      <a:pPr>
                        <a:spcBef>
                          <a:spcPts val="1200"/>
                        </a:spcBef>
                        <a:spcAft>
                          <a:spcPts val="1200"/>
                        </a:spcAft>
                      </a:pPr>
                      <a:r>
                        <a:rPr lang="en-US" sz="1600" dirty="0" smtClean="0"/>
                        <a:t>Intentional Disregard</a:t>
                      </a:r>
                    </a:p>
                  </a:txBody>
                  <a:tcPr anchor="ctr"/>
                </a:tc>
                <a:tc>
                  <a:txBody>
                    <a:bodyPr/>
                    <a:lstStyle/>
                    <a:p>
                      <a:pPr algn="ctr">
                        <a:spcBef>
                          <a:spcPts val="1200"/>
                        </a:spcBef>
                        <a:spcAft>
                          <a:spcPts val="1200"/>
                        </a:spcAft>
                      </a:pPr>
                      <a:r>
                        <a:rPr lang="en-US" sz="1600" dirty="0" smtClean="0"/>
                        <a:t>$250+</a:t>
                      </a:r>
                      <a:endParaRPr lang="en-US" sz="1600" dirty="0"/>
                    </a:p>
                  </a:txBody>
                  <a:tcPr anchor="ctr"/>
                </a:tc>
                <a:tc>
                  <a:txBody>
                    <a:bodyPr/>
                    <a:lstStyle/>
                    <a:p>
                      <a:pPr algn="ctr">
                        <a:spcBef>
                          <a:spcPts val="1200"/>
                        </a:spcBef>
                        <a:spcAft>
                          <a:spcPts val="1200"/>
                        </a:spcAft>
                      </a:pPr>
                      <a:r>
                        <a:rPr lang="en-US" sz="1600" b="1" dirty="0" smtClean="0">
                          <a:solidFill>
                            <a:srgbClr val="FF0000"/>
                          </a:solidFill>
                        </a:rPr>
                        <a:t>$500+</a:t>
                      </a:r>
                      <a:endParaRPr lang="en-US" sz="1600" b="1" dirty="0">
                        <a:solidFill>
                          <a:srgbClr val="FF0000"/>
                        </a:solidFill>
                      </a:endParaRPr>
                    </a:p>
                  </a:txBody>
                  <a:tcPr anchor="ctr"/>
                </a:tc>
                <a:tc gridSpan="2">
                  <a:txBody>
                    <a:bodyPr/>
                    <a:lstStyle/>
                    <a:p>
                      <a:pPr algn="ctr">
                        <a:spcBef>
                          <a:spcPts val="1200"/>
                        </a:spcBef>
                        <a:spcAft>
                          <a:spcPts val="1200"/>
                        </a:spcAft>
                      </a:pPr>
                      <a:r>
                        <a:rPr lang="en-US" sz="1600" dirty="0" smtClean="0"/>
                        <a:t>None</a:t>
                      </a:r>
                      <a:endParaRPr lang="en-US" sz="1600" dirty="0"/>
                    </a:p>
                  </a:txBody>
                  <a:tcPr anchor="ctr"/>
                </a:tc>
                <a:tc hMerge="1">
                  <a:txBody>
                    <a:bodyPr/>
                    <a:lstStyle/>
                    <a:p>
                      <a:pPr algn="ctr"/>
                      <a:endParaRPr lang="en-US" sz="1800" dirty="0"/>
                    </a:p>
                  </a:txBody>
                  <a:tcPr anchor="ctr"/>
                </a:tc>
                <a:tc gridSpan="2">
                  <a:txBody>
                    <a:bodyPr/>
                    <a:lstStyle/>
                    <a:p>
                      <a:pPr algn="ctr">
                        <a:spcBef>
                          <a:spcPts val="1200"/>
                        </a:spcBef>
                        <a:spcAft>
                          <a:spcPts val="1200"/>
                        </a:spcAft>
                      </a:pPr>
                      <a:r>
                        <a:rPr lang="en-US" sz="1600" dirty="0" smtClean="0"/>
                        <a:t>N/A</a:t>
                      </a:r>
                      <a:endParaRPr lang="en-US" sz="1600" dirty="0"/>
                    </a:p>
                  </a:txBody>
                  <a:tcPr anchor="ctr"/>
                </a:tc>
                <a:tc hMerge="1">
                  <a:txBody>
                    <a:bodyPr/>
                    <a:lstStyle/>
                    <a:p>
                      <a:pPr algn="ctr"/>
                      <a:endParaRPr lang="en-US" sz="1800" dirty="0"/>
                    </a:p>
                  </a:txBody>
                  <a:tcPr anchor="ctr"/>
                </a:tc>
              </a:tr>
            </a:tbl>
          </a:graphicData>
        </a:graphic>
      </p:graphicFrame>
      <p:sp>
        <p:nvSpPr>
          <p:cNvPr id="3" name="TextBox 2"/>
          <p:cNvSpPr txBox="1"/>
          <p:nvPr/>
        </p:nvSpPr>
        <p:spPr>
          <a:xfrm>
            <a:off x="381000" y="6019800"/>
            <a:ext cx="8458200" cy="646331"/>
          </a:xfrm>
          <a:prstGeom prst="rect">
            <a:avLst/>
          </a:prstGeom>
          <a:noFill/>
        </p:spPr>
        <p:txBody>
          <a:bodyPr wrap="square" rtlCol="0">
            <a:spAutoFit/>
          </a:bodyPr>
          <a:lstStyle/>
          <a:p>
            <a:r>
              <a:rPr lang="en-US" i="1" dirty="0" smtClean="0"/>
              <a:t>*For purposes of the penalty maximum, a small employer is one that has average annual gross receipts of up to $5 million for the most recent three taxable years</a:t>
            </a:r>
            <a:endParaRPr lang="en-US" i="1" dirty="0"/>
          </a:p>
        </p:txBody>
      </p:sp>
    </p:spTree>
    <p:extLst>
      <p:ext uri="{BB962C8B-B14F-4D97-AF65-F5344CB8AC3E}">
        <p14:creationId xmlns:p14="http://schemas.microsoft.com/office/powerpoint/2010/main" val="1960122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Short-term Relief from Penalties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5787353"/>
              </p:ext>
            </p:extLst>
          </p:nvPr>
        </p:nvGraphicFramePr>
        <p:xfrm>
          <a:off x="457200" y="2941637"/>
          <a:ext cx="8229600" cy="345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nip Single Corner Rectangle 3"/>
          <p:cNvSpPr/>
          <p:nvPr/>
        </p:nvSpPr>
        <p:spPr>
          <a:xfrm>
            <a:off x="457200" y="1828800"/>
            <a:ext cx="8229600" cy="914400"/>
          </a:xfrm>
          <a:prstGeom prst="snip1Rect">
            <a:avLst>
              <a:gd name="adj" fmla="val 32456"/>
            </a:avLst>
          </a:prstGeom>
        </p:spPr>
        <p:style>
          <a:lnRef idx="2">
            <a:schemeClr val="accent5">
              <a:shade val="50000"/>
            </a:schemeClr>
          </a:lnRef>
          <a:fillRef idx="1">
            <a:schemeClr val="accent5"/>
          </a:fillRef>
          <a:effectRef idx="0">
            <a:schemeClr val="accent5"/>
          </a:effectRef>
          <a:fontRef idx="minor">
            <a:schemeClr val="lt1"/>
          </a:fontRef>
        </p:style>
        <p:txBody>
          <a:bodyPr rtlCol="0" anchor="b"/>
          <a:lstStyle/>
          <a:p>
            <a:pPr algn="ctr"/>
            <a:r>
              <a:rPr lang="en-US" sz="2800" dirty="0">
                <a:solidFill>
                  <a:srgbClr val="FFFFFF"/>
                </a:solidFill>
              </a:rPr>
              <a:t>Penalties will not be imposed on reporting entities that can show good faith efforts to </a:t>
            </a:r>
            <a:r>
              <a:rPr lang="en-US" sz="2800" dirty="0" smtClean="0">
                <a:solidFill>
                  <a:srgbClr val="FFFFFF"/>
                </a:solidFill>
              </a:rPr>
              <a:t>comply</a:t>
            </a:r>
            <a:endParaRPr lang="en-US" sz="2800" dirty="0">
              <a:solidFill>
                <a:srgbClr val="FFFFFF"/>
              </a:solidFill>
            </a:endParaRPr>
          </a:p>
        </p:txBody>
      </p:sp>
    </p:spTree>
    <p:extLst>
      <p:ext uri="{BB962C8B-B14F-4D97-AF65-F5344CB8AC3E}">
        <p14:creationId xmlns:p14="http://schemas.microsoft.com/office/powerpoint/2010/main" val="2464653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6055 Reporting</a:t>
            </a:r>
            <a:endParaRPr lang="en-US" dirty="0"/>
          </a:p>
        </p:txBody>
      </p:sp>
      <p:pic>
        <p:nvPicPr>
          <p:cNvPr id="4" name="Picture 3"/>
          <p:cNvPicPr>
            <a:picLocks noChangeAspect="1"/>
          </p:cNvPicPr>
          <p:nvPr/>
        </p:nvPicPr>
        <p:blipFill>
          <a:blip r:embed="rId2"/>
          <a:stretch>
            <a:fillRect/>
          </a:stretch>
        </p:blipFill>
        <p:spPr>
          <a:xfrm>
            <a:off x="5638800" y="1219200"/>
            <a:ext cx="2798307" cy="609653"/>
          </a:xfrm>
          <a:prstGeom prst="rect">
            <a:avLst/>
          </a:prstGeom>
        </p:spPr>
      </p:pic>
    </p:spTree>
    <p:extLst>
      <p:ext uri="{BB962C8B-B14F-4D97-AF65-F5344CB8AC3E}">
        <p14:creationId xmlns:p14="http://schemas.microsoft.com/office/powerpoint/2010/main" val="3637670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Required to Report?</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338020568"/>
              </p:ext>
            </p:extLst>
          </p:nvPr>
        </p:nvGraphicFramePr>
        <p:xfrm>
          <a:off x="228600" y="1600200"/>
          <a:ext cx="8642684"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193167027"/>
              </p:ext>
            </p:extLst>
          </p:nvPr>
        </p:nvGraphicFramePr>
        <p:xfrm>
          <a:off x="152400" y="3657600"/>
          <a:ext cx="8763000" cy="2971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7134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Self-Insured Plan Sponsors</a:t>
            </a:r>
            <a:endParaRPr lang="en-US" dirty="0"/>
          </a:p>
        </p:txBody>
      </p:sp>
      <p:graphicFrame>
        <p:nvGraphicFramePr>
          <p:cNvPr id="4" name="Content Placeholder 3"/>
          <p:cNvGraphicFramePr>
            <a:graphicFrameLocks noGrp="1"/>
          </p:cNvGraphicFramePr>
          <p:nvPr>
            <p:ph idx="1"/>
            <p:extLst/>
          </p:nvPr>
        </p:nvGraphicFramePr>
        <p:xfrm>
          <a:off x="304800" y="1752600"/>
          <a:ext cx="8534400" cy="4724402"/>
        </p:xfrm>
        <a:graphic>
          <a:graphicData uri="http://schemas.openxmlformats.org/drawingml/2006/table">
            <a:tbl>
              <a:tblPr firstRow="1" bandRow="1">
                <a:tableStyleId>{5C22544A-7EE6-4342-B048-85BDC9FD1C3A}</a:tableStyleId>
              </a:tblPr>
              <a:tblGrid>
                <a:gridCol w="4267200"/>
                <a:gridCol w="4267200"/>
              </a:tblGrid>
              <a:tr h="424731">
                <a:tc>
                  <a:txBody>
                    <a:bodyPr/>
                    <a:lstStyle/>
                    <a:p>
                      <a:r>
                        <a:rPr lang="en-US" dirty="0" smtClean="0"/>
                        <a:t>If the plan is…</a:t>
                      </a:r>
                      <a:endParaRPr lang="en-US" dirty="0"/>
                    </a:p>
                  </a:txBody>
                  <a:tcPr anchor="ctr"/>
                </a:tc>
                <a:tc>
                  <a:txBody>
                    <a:bodyPr/>
                    <a:lstStyle/>
                    <a:p>
                      <a:r>
                        <a:rPr lang="en-US" dirty="0" smtClean="0"/>
                        <a:t>The plan</a:t>
                      </a:r>
                      <a:r>
                        <a:rPr lang="en-US" baseline="0" dirty="0" smtClean="0"/>
                        <a:t> sponsor is…</a:t>
                      </a:r>
                      <a:endParaRPr lang="en-US" dirty="0"/>
                    </a:p>
                  </a:txBody>
                  <a:tcPr anchor="ctr"/>
                </a:tc>
              </a:tr>
              <a:tr h="424731">
                <a:tc>
                  <a:txBody>
                    <a:bodyPr/>
                    <a:lstStyle/>
                    <a:p>
                      <a:r>
                        <a:rPr lang="en-US" dirty="0" smtClean="0"/>
                        <a:t>Maintained by a single employer</a:t>
                      </a:r>
                      <a:endParaRPr lang="en-US" dirty="0"/>
                    </a:p>
                  </a:txBody>
                  <a:tcPr anchor="ctr"/>
                </a:tc>
                <a:tc>
                  <a:txBody>
                    <a:bodyPr/>
                    <a:lstStyle/>
                    <a:p>
                      <a:pPr algn="ctr"/>
                      <a:r>
                        <a:rPr lang="en-US" dirty="0" smtClean="0"/>
                        <a:t>The employer</a:t>
                      </a:r>
                      <a:endParaRPr lang="en-US" dirty="0"/>
                    </a:p>
                  </a:txBody>
                  <a:tcPr anchor="ctr"/>
                </a:tc>
              </a:tr>
              <a:tr h="1047281">
                <a:tc>
                  <a:txBody>
                    <a:bodyPr/>
                    <a:lstStyle/>
                    <a:p>
                      <a:r>
                        <a:rPr lang="en-US" dirty="0" smtClean="0"/>
                        <a:t>Maintained by more than one employer (but not a multiemployer plan under ERISA)</a:t>
                      </a:r>
                      <a:endParaRPr lang="en-US" dirty="0"/>
                    </a:p>
                  </a:txBody>
                  <a:tcPr anchor="ctr"/>
                </a:tc>
                <a:tc>
                  <a:txBody>
                    <a:bodyPr/>
                    <a:lstStyle/>
                    <a:p>
                      <a:pPr algn="ctr"/>
                      <a:r>
                        <a:rPr lang="en-US" dirty="0" smtClean="0"/>
                        <a:t>Each participating employer (without</a:t>
                      </a:r>
                      <a:r>
                        <a:rPr lang="en-US" baseline="0" dirty="0" smtClean="0"/>
                        <a:t> application of aggregation rules)</a:t>
                      </a:r>
                      <a:endParaRPr lang="en-US" dirty="0"/>
                    </a:p>
                  </a:txBody>
                  <a:tcPr anchor="ctr"/>
                </a:tc>
              </a:tr>
              <a:tr h="1047281">
                <a:tc>
                  <a:txBody>
                    <a:bodyPr/>
                    <a:lstStyle/>
                    <a:p>
                      <a:r>
                        <a:rPr lang="en-US" dirty="0" smtClean="0"/>
                        <a:t>A multiemployer plan (as defined in ERISA)</a:t>
                      </a:r>
                      <a:endParaRPr lang="en-US" dirty="0"/>
                    </a:p>
                  </a:txBody>
                  <a:tcPr anchor="ctr"/>
                </a:tc>
                <a:tc>
                  <a:txBody>
                    <a:bodyPr/>
                    <a:lstStyle/>
                    <a:p>
                      <a:pPr algn="ctr"/>
                      <a:r>
                        <a:rPr lang="en-US" dirty="0" smtClean="0"/>
                        <a:t>The board of trustees, or other similar group of representatives of the parties who establish or maintain the plan</a:t>
                      </a:r>
                      <a:endParaRPr lang="en-US" dirty="0"/>
                    </a:p>
                  </a:txBody>
                  <a:tcPr anchor="ctr"/>
                </a:tc>
              </a:tr>
              <a:tr h="733097">
                <a:tc>
                  <a:txBody>
                    <a:bodyPr/>
                    <a:lstStyle/>
                    <a:p>
                      <a:r>
                        <a:rPr lang="en-US" dirty="0" smtClean="0"/>
                        <a:t>Maintained solely by an employee organization</a:t>
                      </a:r>
                      <a:endParaRPr lang="en-US" dirty="0"/>
                    </a:p>
                  </a:txBody>
                  <a:tcPr anchor="ctr"/>
                </a:tc>
                <a:tc>
                  <a:txBody>
                    <a:bodyPr/>
                    <a:lstStyle/>
                    <a:p>
                      <a:pPr algn="ctr"/>
                      <a:r>
                        <a:rPr lang="en-US" dirty="0" smtClean="0"/>
                        <a:t>Employee organization</a:t>
                      </a:r>
                      <a:endParaRPr lang="en-US" dirty="0"/>
                    </a:p>
                  </a:txBody>
                  <a:tcPr anchor="ctr"/>
                </a:tc>
              </a:tr>
              <a:tr h="1047281">
                <a:tc>
                  <a:txBody>
                    <a:bodyPr/>
                    <a:lstStyle/>
                    <a:p>
                      <a:r>
                        <a:rPr lang="en-US" dirty="0" smtClean="0"/>
                        <a:t>Sponsored by some other entity</a:t>
                      </a:r>
                      <a:endParaRPr lang="en-US" dirty="0"/>
                    </a:p>
                  </a:txBody>
                  <a:tcPr anchor="ctr"/>
                </a:tc>
                <a:tc>
                  <a:txBody>
                    <a:bodyPr/>
                    <a:lstStyle/>
                    <a:p>
                      <a:pPr algn="ctr"/>
                      <a:r>
                        <a:rPr lang="en-US" dirty="0" smtClean="0"/>
                        <a:t>The person designated by plan terms or, if no person is designated, each entity that maintains the plan</a:t>
                      </a:r>
                      <a:endParaRPr lang="en-US" dirty="0"/>
                    </a:p>
                  </a:txBody>
                  <a:tcPr anchor="ctr"/>
                </a:tc>
              </a:tr>
            </a:tbl>
          </a:graphicData>
        </a:graphic>
      </p:graphicFrame>
    </p:spTree>
    <p:extLst>
      <p:ext uri="{BB962C8B-B14F-4D97-AF65-F5344CB8AC3E}">
        <p14:creationId xmlns:p14="http://schemas.microsoft.com/office/powerpoint/2010/main" val="755982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for 6055 Reporting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1222425"/>
              </p:ext>
            </p:extLst>
          </p:nvPr>
        </p:nvGraphicFramePr>
        <p:xfrm>
          <a:off x="515112" y="1752600"/>
          <a:ext cx="8171688" cy="3169920"/>
        </p:xfrm>
        <a:graphic>
          <a:graphicData uri="http://schemas.openxmlformats.org/drawingml/2006/table">
            <a:tbl>
              <a:tblPr firstRow="1" bandRow="1">
                <a:tableStyleId>{ED083AE6-46FA-4A59-8FB0-9F97EB10719F}</a:tableStyleId>
              </a:tblPr>
              <a:tblGrid>
                <a:gridCol w="1237488"/>
                <a:gridCol w="3352800"/>
                <a:gridCol w="3581400"/>
              </a:tblGrid>
              <a:tr h="0">
                <a:tc>
                  <a:txBody>
                    <a:bodyPr/>
                    <a:lstStyle/>
                    <a:p>
                      <a:pPr algn="ctr"/>
                      <a:r>
                        <a:rPr lang="en-US" sz="1800" dirty="0" smtClean="0">
                          <a:solidFill>
                            <a:schemeClr val="bg1"/>
                          </a:solidFill>
                        </a:rPr>
                        <a:t>Form No. </a:t>
                      </a:r>
                      <a:endParaRPr lang="en-US" sz="1800" dirty="0">
                        <a:solidFill>
                          <a:schemeClr val="bg1"/>
                        </a:solidFill>
                      </a:endParaRPr>
                    </a:p>
                  </a:txBody>
                  <a:tcPr anchor="ctr">
                    <a:solidFill>
                      <a:schemeClr val="accent4"/>
                    </a:solidFill>
                  </a:tcPr>
                </a:tc>
                <a:tc>
                  <a:txBody>
                    <a:bodyPr/>
                    <a:lstStyle/>
                    <a:p>
                      <a:pPr algn="ctr"/>
                      <a:r>
                        <a:rPr lang="en-US" sz="1800" dirty="0" smtClean="0">
                          <a:solidFill>
                            <a:schemeClr val="bg1"/>
                          </a:solidFill>
                        </a:rPr>
                        <a:t>Form Name</a:t>
                      </a:r>
                      <a:endParaRPr lang="en-US" sz="1800" dirty="0">
                        <a:solidFill>
                          <a:schemeClr val="bg1"/>
                        </a:solidFill>
                      </a:endParaRPr>
                    </a:p>
                  </a:txBody>
                  <a:tcPr anchor="ctr">
                    <a:solidFill>
                      <a:schemeClr val="accent4"/>
                    </a:solidFill>
                  </a:tcPr>
                </a:tc>
                <a:tc>
                  <a:txBody>
                    <a:bodyPr/>
                    <a:lstStyle/>
                    <a:p>
                      <a:pPr algn="ctr"/>
                      <a:r>
                        <a:rPr lang="en-US" sz="1800" dirty="0" smtClean="0">
                          <a:solidFill>
                            <a:schemeClr val="bg1"/>
                          </a:solidFill>
                        </a:rPr>
                        <a:t>Used</a:t>
                      </a:r>
                      <a:r>
                        <a:rPr lang="en-US" sz="1800" baseline="0" dirty="0" smtClean="0">
                          <a:solidFill>
                            <a:schemeClr val="bg1"/>
                          </a:solidFill>
                        </a:rPr>
                        <a:t> to:</a:t>
                      </a:r>
                      <a:endParaRPr lang="en-US" sz="1800" dirty="0">
                        <a:solidFill>
                          <a:schemeClr val="bg1"/>
                        </a:solidFill>
                      </a:endParaRPr>
                    </a:p>
                  </a:txBody>
                  <a:tcPr anchor="ctr">
                    <a:solidFill>
                      <a:schemeClr val="accent4"/>
                    </a:solidFill>
                  </a:tcPr>
                </a:tc>
              </a:tr>
              <a:tr h="370840">
                <a:tc>
                  <a:txBody>
                    <a:bodyPr/>
                    <a:lstStyle/>
                    <a:p>
                      <a:pPr algn="ctr"/>
                      <a:r>
                        <a:rPr lang="en-US" sz="1800" dirty="0" smtClean="0"/>
                        <a:t>1094-B</a:t>
                      </a:r>
                      <a:endParaRPr lang="en-US" sz="1800" dirty="0"/>
                    </a:p>
                  </a:txBody>
                  <a:tcPr/>
                </a:tc>
                <a:tc>
                  <a:txBody>
                    <a:bodyPr/>
                    <a:lstStyle/>
                    <a:p>
                      <a:r>
                        <a:rPr lang="en-US" sz="1800" kern="1200" dirty="0" smtClean="0">
                          <a:solidFill>
                            <a:schemeClr val="dk1"/>
                          </a:solidFill>
                          <a:effectLst/>
                          <a:latin typeface="+mn-lt"/>
                          <a:ea typeface="+mn-ea"/>
                          <a:cs typeface="+mn-cs"/>
                        </a:rPr>
                        <a:t>Transmittal of Health Coverage Information Returns</a:t>
                      </a:r>
                      <a:endParaRPr lang="en-US" sz="1800" dirty="0"/>
                    </a:p>
                  </a:txBody>
                  <a:tcPr/>
                </a:tc>
                <a:tc>
                  <a:txBody>
                    <a:bodyPr/>
                    <a:lstStyle/>
                    <a:p>
                      <a:pPr marL="285750" indent="-285750">
                        <a:buFont typeface="Arial" panose="020B0604020202020204" pitchFamily="34" charset="0"/>
                        <a:buChar char="•"/>
                      </a:pPr>
                      <a:r>
                        <a:rPr lang="en-US" sz="1800" dirty="0" smtClean="0"/>
                        <a:t>Transmit</a:t>
                      </a:r>
                      <a:r>
                        <a:rPr lang="en-US" sz="1800" baseline="0" dirty="0" smtClean="0"/>
                        <a:t> Forms 1095-B to the IRS</a:t>
                      </a:r>
                      <a:endParaRPr lang="en-US" sz="1800" dirty="0"/>
                    </a:p>
                  </a:txBody>
                  <a:tcPr/>
                </a:tc>
              </a:tr>
              <a:tr h="370840">
                <a:tc>
                  <a:txBody>
                    <a:bodyPr/>
                    <a:lstStyle/>
                    <a:p>
                      <a:pPr algn="ctr"/>
                      <a:r>
                        <a:rPr lang="en-US" sz="1800" dirty="0" smtClean="0"/>
                        <a:t>1095-B</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Health Coverage Statement</a:t>
                      </a:r>
                      <a:endParaRPr lang="en-US" sz="1800" dirty="0" smtClean="0"/>
                    </a:p>
                  </a:txBody>
                  <a:tcPr/>
                </a:tc>
                <a:tc>
                  <a:txBody>
                    <a:bodyPr/>
                    <a:lstStyle/>
                    <a:p>
                      <a:pPr marL="285750" indent="-285750">
                        <a:spcAft>
                          <a:spcPts val="1200"/>
                        </a:spcAft>
                        <a:buFont typeface="Arial" panose="020B0604020202020204" pitchFamily="34" charset="0"/>
                        <a:buChar char="•"/>
                      </a:pPr>
                      <a:r>
                        <a:rPr lang="en-US" sz="1800" dirty="0" smtClean="0"/>
                        <a:t>Report information to the IRS and individuals</a:t>
                      </a:r>
                    </a:p>
                    <a:p>
                      <a:pPr marL="285750" indent="-285750">
                        <a:spcAft>
                          <a:spcPts val="1200"/>
                        </a:spcAft>
                        <a:buFont typeface="Arial" panose="020B0604020202020204" pitchFamily="34" charset="0"/>
                        <a:buChar char="•"/>
                      </a:pPr>
                      <a:r>
                        <a:rPr lang="en-US" sz="1800" dirty="0" smtClean="0"/>
                        <a:t>About individuals who are covered by minimum essential coverage and are therefore not liable for the individual shared responsibility payment</a:t>
                      </a:r>
                    </a:p>
                  </a:txBody>
                  <a:tcPr/>
                </a:tc>
              </a:tr>
            </a:tbl>
          </a:graphicData>
        </a:graphic>
      </p:graphicFrame>
      <p:graphicFrame>
        <p:nvGraphicFramePr>
          <p:cNvPr id="3" name="Diagram 2"/>
          <p:cNvGraphicFramePr/>
          <p:nvPr>
            <p:extLst>
              <p:ext uri="{D42A27DB-BD31-4B8C-83A1-F6EECF244321}">
                <p14:modId xmlns:p14="http://schemas.microsoft.com/office/powerpoint/2010/main" val="1473141548"/>
              </p:ext>
            </p:extLst>
          </p:nvPr>
        </p:nvGraphicFramePr>
        <p:xfrm>
          <a:off x="457200" y="5105400"/>
          <a:ext cx="8305800" cy="1578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9677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916740"/>
            <a:ext cx="8458200" cy="1569660"/>
          </a:xfrm>
        </p:spPr>
        <p:txBody>
          <a:bodyPr/>
          <a:lstStyle/>
          <a:p>
            <a:r>
              <a:rPr lang="en-US" sz="4400" dirty="0" smtClean="0"/>
              <a:t>ACA: Section 6055 and 6056 Health Coverage Reporting</a:t>
            </a:r>
            <a:endParaRPr lang="en-US" sz="4400" dirty="0"/>
          </a:p>
        </p:txBody>
      </p:sp>
      <p:sp>
        <p:nvSpPr>
          <p:cNvPr id="3" name="Subtitle 2"/>
          <p:cNvSpPr>
            <a:spLocks noGrp="1"/>
          </p:cNvSpPr>
          <p:nvPr>
            <p:ph type="subTitle" idx="1"/>
          </p:nvPr>
        </p:nvSpPr>
        <p:spPr>
          <a:xfrm>
            <a:off x="838200" y="5791200"/>
            <a:ext cx="3962400" cy="685800"/>
          </a:xfrm>
        </p:spPr>
        <p:txBody>
          <a:bodyPr>
            <a:noAutofit/>
          </a:bodyPr>
          <a:lstStyle/>
          <a:p>
            <a:r>
              <a:rPr lang="en-US" sz="2000" dirty="0"/>
              <a:t>Presented by Erica Storm, </a:t>
            </a:r>
            <a:r>
              <a:rPr lang="en-US" sz="2000" dirty="0" smtClean="0"/>
              <a:t>Esq. and Becca Kopps, Esq. </a:t>
            </a:r>
            <a:endParaRPr lang="en-US" sz="2000" dirty="0"/>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5486400" y="5867400"/>
            <a:ext cx="2799183" cy="609600"/>
          </a:xfrm>
          <a:prstGeom prst="rect">
            <a:avLst/>
          </a:prstGeom>
        </p:spPr>
      </p:pic>
    </p:spTree>
    <p:extLst>
      <p:ext uri="{BB962C8B-B14F-4D97-AF65-F5344CB8AC3E}">
        <p14:creationId xmlns:p14="http://schemas.microsoft.com/office/powerpoint/2010/main" val="3052573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1094-B (Transmittal Form)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5690753"/>
              </p:ext>
            </p:extLst>
          </p:nvPr>
        </p:nvGraphicFramePr>
        <p:xfrm>
          <a:off x="304800" y="1676400"/>
          <a:ext cx="86868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381000" y="3962400"/>
            <a:ext cx="8382000" cy="2526799"/>
          </a:xfrm>
          <a:prstGeom prst="rect">
            <a:avLst/>
          </a:prstGeom>
          <a:ln>
            <a:solidFill>
              <a:schemeClr val="tx1"/>
            </a:solidFill>
          </a:ln>
        </p:spPr>
      </p:pic>
    </p:spTree>
    <p:extLst>
      <p:ext uri="{BB962C8B-B14F-4D97-AF65-F5344CB8AC3E}">
        <p14:creationId xmlns:p14="http://schemas.microsoft.com/office/powerpoint/2010/main" val="1661541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1095-B (Health Coverage)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4391412"/>
              </p:ext>
            </p:extLst>
          </p:nvPr>
        </p:nvGraphicFramePr>
        <p:xfrm>
          <a:off x="509337" y="1981200"/>
          <a:ext cx="8101263" cy="1584960"/>
        </p:xfrm>
        <a:graphic>
          <a:graphicData uri="http://schemas.openxmlformats.org/drawingml/2006/table">
            <a:tbl>
              <a:tblPr firstRow="1" bandRow="1">
                <a:tableStyleId>{5C22544A-7EE6-4342-B048-85BDC9FD1C3A}</a:tableStyleId>
              </a:tblPr>
              <a:tblGrid>
                <a:gridCol w="4291263"/>
                <a:gridCol w="3810000"/>
              </a:tblGrid>
              <a:tr h="126212">
                <a:tc gridSpan="2">
                  <a:txBody>
                    <a:bodyPr/>
                    <a:lstStyle/>
                    <a:p>
                      <a:r>
                        <a:rPr lang="en-US" sz="1600" dirty="0" smtClean="0"/>
                        <a:t>Required</a:t>
                      </a:r>
                      <a:r>
                        <a:rPr lang="en-US" sz="1600" baseline="0" dirty="0" smtClean="0"/>
                        <a:t> Information</a:t>
                      </a:r>
                      <a:endParaRPr lang="en-US" sz="1600" dirty="0"/>
                    </a:p>
                  </a:txBody>
                  <a:tcPr/>
                </a:tc>
                <a:tc hMerge="1">
                  <a:txBody>
                    <a:bodyPr/>
                    <a:lstStyle/>
                    <a:p>
                      <a:endParaRPr lang="en-US" sz="1600" dirty="0"/>
                    </a:p>
                  </a:txBody>
                  <a:tcPr/>
                </a:tc>
              </a:tr>
              <a:tr h="171932">
                <a:tc>
                  <a:txBody>
                    <a:bodyPr/>
                    <a:lstStyle/>
                    <a:p>
                      <a:r>
                        <a:rPr lang="en-US" sz="1600" b="1" dirty="0" smtClean="0"/>
                        <a:t>Part I: Responsible</a:t>
                      </a:r>
                      <a:r>
                        <a:rPr lang="en-US" sz="1600" b="1" baseline="0" dirty="0" smtClean="0"/>
                        <a:t> Individual</a:t>
                      </a:r>
                      <a:endParaRPr lang="en-US" sz="1600" b="1" dirty="0"/>
                    </a:p>
                  </a:txBody>
                  <a:tcPr anchor="ctr"/>
                </a:tc>
                <a:tc>
                  <a:txBody>
                    <a:bodyPr/>
                    <a:lstStyle/>
                    <a:p>
                      <a:pPr marL="285750" indent="-285750">
                        <a:buFont typeface="Arial" panose="020B0604020202020204" pitchFamily="34" charset="0"/>
                        <a:buChar char="•"/>
                      </a:pPr>
                      <a:r>
                        <a:rPr lang="en-US" sz="1600" dirty="0" smtClean="0"/>
                        <a:t>Name, SSN</a:t>
                      </a:r>
                      <a:r>
                        <a:rPr lang="en-US" sz="1600" baseline="0" dirty="0" smtClean="0"/>
                        <a:t> (or DOB), address</a:t>
                      </a:r>
                    </a:p>
                    <a:p>
                      <a:pPr marL="285750" indent="-285750">
                        <a:buFont typeface="Arial" panose="020B0604020202020204" pitchFamily="34" charset="0"/>
                        <a:buChar char="•"/>
                      </a:pPr>
                      <a:r>
                        <a:rPr lang="en-US" sz="1600" baseline="0" dirty="0" smtClean="0"/>
                        <a:t>Policy origin/SHOP identifier</a:t>
                      </a:r>
                      <a:endParaRPr lang="en-US" sz="1600" dirty="0"/>
                    </a:p>
                  </a:txBody>
                  <a:tcPr/>
                </a:tc>
              </a:tr>
              <a:tr h="202412">
                <a:tc>
                  <a:txBody>
                    <a:bodyPr/>
                    <a:lstStyle/>
                    <a:p>
                      <a:r>
                        <a:rPr lang="en-US" sz="1600" b="1" dirty="0" smtClean="0"/>
                        <a:t>Part II: Employer</a:t>
                      </a:r>
                      <a:r>
                        <a:rPr lang="en-US" sz="1600" b="1" baseline="0" dirty="0" smtClean="0"/>
                        <a:t> Sponsored Coverage</a:t>
                      </a:r>
                      <a:endParaRPr lang="en-US" sz="1600" b="1" dirty="0"/>
                    </a:p>
                  </a:txBody>
                  <a:tcPr anchor="ctr"/>
                </a:tc>
                <a:tc>
                  <a:txBody>
                    <a:bodyPr/>
                    <a:lstStyle/>
                    <a:p>
                      <a:pPr marL="285750" indent="-285750">
                        <a:buFont typeface="Arial" panose="020B0604020202020204" pitchFamily="34" charset="0"/>
                        <a:buChar char="•"/>
                      </a:pPr>
                      <a:r>
                        <a:rPr lang="en-US" sz="1600" dirty="0" smtClean="0"/>
                        <a:t>Name, EIN, address</a:t>
                      </a:r>
                      <a:endParaRPr lang="en-US" sz="1600" dirty="0"/>
                    </a:p>
                  </a:txBody>
                  <a:tcPr/>
                </a:tc>
              </a:tr>
              <a:tr h="148530">
                <a:tc>
                  <a:txBody>
                    <a:bodyPr/>
                    <a:lstStyle/>
                    <a:p>
                      <a:r>
                        <a:rPr lang="en-US" sz="1600" b="1" dirty="0" smtClean="0"/>
                        <a:t>Part III: Issuer</a:t>
                      </a:r>
                      <a:r>
                        <a:rPr lang="en-US" sz="1600" b="1" baseline="0" dirty="0" smtClean="0"/>
                        <a:t> or Other Coverage Provider</a:t>
                      </a:r>
                      <a:endParaRPr lang="en-US" sz="1600" b="1" dirty="0"/>
                    </a:p>
                  </a:txBody>
                  <a:tcPr anchor="ctr"/>
                </a:tc>
                <a:tc>
                  <a:txBody>
                    <a:bodyPr/>
                    <a:lstStyle/>
                    <a:p>
                      <a:pPr marL="285750" indent="-285750">
                        <a:buFont typeface="Arial" panose="020B0604020202020204" pitchFamily="34" charset="0"/>
                        <a:buChar char="•"/>
                      </a:pPr>
                      <a:r>
                        <a:rPr lang="en-US" sz="1600" dirty="0" smtClean="0"/>
                        <a:t>Name, EIN, address, phone number</a:t>
                      </a:r>
                      <a:endParaRPr lang="en-US" sz="1600" dirty="0"/>
                    </a:p>
                  </a:txBody>
                  <a:tcPr/>
                </a:tc>
              </a:tr>
            </a:tbl>
          </a:graphicData>
        </a:graphic>
      </p:graphicFrame>
      <p:sp>
        <p:nvSpPr>
          <p:cNvPr id="3" name="TextBox 2"/>
          <p:cNvSpPr txBox="1"/>
          <p:nvPr/>
        </p:nvSpPr>
        <p:spPr>
          <a:xfrm>
            <a:off x="0" y="1600200"/>
            <a:ext cx="9144000" cy="400110"/>
          </a:xfrm>
          <a:prstGeom prst="rect">
            <a:avLst/>
          </a:prstGeom>
          <a:noFill/>
        </p:spPr>
        <p:txBody>
          <a:bodyPr wrap="square" rtlCol="0">
            <a:spAutoFit/>
          </a:bodyPr>
          <a:lstStyle/>
          <a:p>
            <a:pPr algn="ctr"/>
            <a:r>
              <a:rPr lang="en-US" sz="2000" b="1" dirty="0" smtClean="0">
                <a:solidFill>
                  <a:srgbClr val="FF0000"/>
                </a:solidFill>
              </a:rPr>
              <a:t>Complete one </a:t>
            </a:r>
            <a:r>
              <a:rPr lang="en-US" sz="2000" b="1" dirty="0">
                <a:solidFill>
                  <a:srgbClr val="FF0000"/>
                </a:solidFill>
              </a:rPr>
              <a:t>Form 1095-B </a:t>
            </a:r>
            <a:r>
              <a:rPr lang="en-US" sz="2000" b="1" dirty="0" smtClean="0">
                <a:solidFill>
                  <a:srgbClr val="FF0000"/>
                </a:solidFill>
              </a:rPr>
              <a:t>for each responsible individual</a:t>
            </a:r>
            <a:endParaRPr lang="en-US" sz="2000" b="1" dirty="0">
              <a:solidFill>
                <a:srgbClr val="FF0000"/>
              </a:solidFill>
            </a:endParaRPr>
          </a:p>
        </p:txBody>
      </p:sp>
      <p:pic>
        <p:nvPicPr>
          <p:cNvPr id="4" name="Picture 3"/>
          <p:cNvPicPr>
            <a:picLocks noChangeAspect="1"/>
          </p:cNvPicPr>
          <p:nvPr/>
        </p:nvPicPr>
        <p:blipFill>
          <a:blip r:embed="rId3"/>
          <a:stretch>
            <a:fillRect/>
          </a:stretch>
        </p:blipFill>
        <p:spPr>
          <a:xfrm>
            <a:off x="493294" y="3733800"/>
            <a:ext cx="8157411" cy="2900036"/>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288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1095-B (Health Coverage)</a:t>
            </a:r>
            <a:endParaRPr lang="en-US" dirty="0"/>
          </a:p>
        </p:txBody>
      </p:sp>
      <p:pic>
        <p:nvPicPr>
          <p:cNvPr id="5" name="Picture 4"/>
          <p:cNvPicPr>
            <a:picLocks noChangeAspect="1"/>
          </p:cNvPicPr>
          <p:nvPr/>
        </p:nvPicPr>
        <p:blipFill rotWithShape="1">
          <a:blip r:embed="rId3"/>
          <a:srcRect b="14201"/>
          <a:stretch/>
        </p:blipFill>
        <p:spPr>
          <a:xfrm>
            <a:off x="228600" y="3810000"/>
            <a:ext cx="8704075" cy="2743200"/>
          </a:xfrm>
          <a:prstGeom prst="rect">
            <a:avLst/>
          </a:prstGeom>
          <a:ln>
            <a:solidFill>
              <a:schemeClr val="tx1"/>
            </a:solidFill>
          </a:ln>
          <a:effectLst>
            <a:outerShdw blurRad="292100" dist="139700" dir="2700000" algn="tl" rotWithShape="0">
              <a:srgbClr val="333333">
                <a:alpha val="65000"/>
              </a:srgbClr>
            </a:outerShdw>
          </a:effectLst>
        </p:spPr>
      </p:pic>
      <p:graphicFrame>
        <p:nvGraphicFramePr>
          <p:cNvPr id="6" name="Table 5"/>
          <p:cNvGraphicFramePr>
            <a:graphicFrameLocks noGrp="1"/>
          </p:cNvGraphicFramePr>
          <p:nvPr>
            <p:extLst>
              <p:ext uri="{D42A27DB-BD31-4B8C-83A1-F6EECF244321}">
                <p14:modId xmlns:p14="http://schemas.microsoft.com/office/powerpoint/2010/main" val="2910393921"/>
              </p:ext>
            </p:extLst>
          </p:nvPr>
        </p:nvGraphicFramePr>
        <p:xfrm>
          <a:off x="1524000" y="1727200"/>
          <a:ext cx="6096000" cy="1854200"/>
        </p:xfrm>
        <a:graphic>
          <a:graphicData uri="http://schemas.openxmlformats.org/drawingml/2006/table">
            <a:tbl>
              <a:tblPr firstRow="1" bandRow="1">
                <a:tableStyleId>{5C22544A-7EE6-4342-B048-85BDC9FD1C3A}</a:tableStyleId>
              </a:tblPr>
              <a:tblGrid>
                <a:gridCol w="6096000"/>
              </a:tblGrid>
              <a:tr h="370840">
                <a:tc>
                  <a:txBody>
                    <a:bodyPr/>
                    <a:lstStyle/>
                    <a:p>
                      <a:r>
                        <a:rPr lang="en-US" dirty="0" smtClean="0"/>
                        <a:t>Covered Individuals</a:t>
                      </a:r>
                      <a:endParaRPr lang="en-US" dirty="0"/>
                    </a:p>
                  </a:txBody>
                  <a:tcPr/>
                </a:tc>
              </a:tr>
              <a:tr h="370840">
                <a:tc>
                  <a:txBody>
                    <a:bodyPr/>
                    <a:lstStyle/>
                    <a:p>
                      <a:pPr marL="285750" indent="-285750">
                        <a:buFont typeface="Arial" panose="020B0604020202020204" pitchFamily="34" charset="0"/>
                        <a:buChar char="•"/>
                      </a:pPr>
                      <a:r>
                        <a:rPr lang="en-US" dirty="0" smtClean="0"/>
                        <a:t>Name of covered individual</a:t>
                      </a:r>
                      <a:endParaRPr lang="en-US" dirty="0"/>
                    </a:p>
                  </a:txBody>
                  <a:tcPr/>
                </a:tc>
              </a:tr>
              <a:tr h="370840">
                <a:tc>
                  <a:txBody>
                    <a:bodyPr/>
                    <a:lstStyle/>
                    <a:p>
                      <a:pPr marL="285750" indent="-285750">
                        <a:buFont typeface="Arial" panose="020B0604020202020204" pitchFamily="34" charset="0"/>
                        <a:buChar char="•"/>
                      </a:pPr>
                      <a:r>
                        <a:rPr lang="en-US" dirty="0" smtClean="0"/>
                        <a:t>SSN (or DOB)</a:t>
                      </a:r>
                      <a:endParaRPr lang="en-US" dirty="0"/>
                    </a:p>
                  </a:txBody>
                  <a:tcPr/>
                </a:tc>
              </a:tr>
              <a:tr h="370840">
                <a:tc>
                  <a:txBody>
                    <a:bodyPr/>
                    <a:lstStyle/>
                    <a:p>
                      <a:pPr marL="285750" indent="-285750">
                        <a:buFont typeface="Arial" panose="020B0604020202020204" pitchFamily="34" charset="0"/>
                        <a:buChar char="•"/>
                      </a:pPr>
                      <a:r>
                        <a:rPr lang="en-US" dirty="0" smtClean="0"/>
                        <a:t>Whether covered for all</a:t>
                      </a:r>
                      <a:r>
                        <a:rPr lang="en-US" baseline="0" dirty="0" smtClean="0"/>
                        <a:t> 12 months of the year</a:t>
                      </a:r>
                      <a:endParaRPr lang="en-US" dirty="0"/>
                    </a:p>
                  </a:txBody>
                  <a:tcPr/>
                </a:tc>
              </a:tr>
              <a:tr h="370840">
                <a:tc>
                  <a:txBody>
                    <a:bodyPr/>
                    <a:lstStyle/>
                    <a:p>
                      <a:pPr marL="285750" indent="-285750">
                        <a:buFont typeface="Arial" panose="020B0604020202020204" pitchFamily="34" charset="0"/>
                        <a:buChar char="•"/>
                      </a:pPr>
                      <a:r>
                        <a:rPr lang="en-US" dirty="0" smtClean="0"/>
                        <a:t>Months covered (if not all 12 months)</a:t>
                      </a:r>
                      <a:endParaRPr lang="en-US" dirty="0"/>
                    </a:p>
                  </a:txBody>
                  <a:tcPr/>
                </a:tc>
              </a:tr>
            </a:tbl>
          </a:graphicData>
        </a:graphic>
      </p:graphicFrame>
    </p:spTree>
    <p:extLst>
      <p:ext uri="{BB962C8B-B14F-4D97-AF65-F5344CB8AC3E}">
        <p14:creationId xmlns:p14="http://schemas.microsoft.com/office/powerpoint/2010/main" val="688161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chor="ctr"/>
          <a:lstStyle/>
          <a:p>
            <a:r>
              <a:rPr lang="en-US" dirty="0" smtClean="0"/>
              <a:t>Company A provides a self-insured major medical plan for its employees</a:t>
            </a:r>
          </a:p>
          <a:p>
            <a:pPr lvl="1"/>
            <a:r>
              <a:rPr lang="en-US" dirty="0" smtClean="0"/>
              <a:t>John enrolls himself and his wife in the self-insured plan for coverage for the full 2014 calendar year, beginning Jan. 1, 2014</a:t>
            </a:r>
          </a:p>
          <a:p>
            <a:pPr lvl="1"/>
            <a:r>
              <a:rPr lang="en-US" dirty="0" smtClean="0"/>
              <a:t>John and his wife have a baby on June 15, 2014, and enroll the baby in the self-insured plan for coverage beginning on the birth date</a:t>
            </a:r>
            <a:endParaRPr lang="en-US" dirty="0"/>
          </a:p>
        </p:txBody>
      </p:sp>
    </p:spTree>
    <p:extLst>
      <p:ext uri="{BB962C8B-B14F-4D97-AF65-F5344CB8AC3E}">
        <p14:creationId xmlns:p14="http://schemas.microsoft.com/office/powerpoint/2010/main" val="1897722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5" name="Picture 4"/>
          <p:cNvPicPr>
            <a:picLocks noChangeAspect="1"/>
          </p:cNvPicPr>
          <p:nvPr/>
        </p:nvPicPr>
        <p:blipFill>
          <a:blip r:embed="rId2"/>
          <a:stretch>
            <a:fillRect/>
          </a:stretch>
        </p:blipFill>
        <p:spPr>
          <a:xfrm>
            <a:off x="152400" y="1600200"/>
            <a:ext cx="8839200" cy="5039170"/>
          </a:xfrm>
          <a:prstGeom prst="rect">
            <a:avLst/>
          </a:prstGeom>
          <a:ln>
            <a:solidFill>
              <a:schemeClr val="tx1"/>
            </a:solidFill>
          </a:ln>
          <a:effectLst>
            <a:outerShdw blurRad="292100" dist="139700" dir="2700000" algn="tl" rotWithShape="0">
              <a:srgbClr val="333333">
                <a:alpha val="65000"/>
              </a:srgbClr>
            </a:outerShdw>
          </a:effectLst>
        </p:spPr>
      </p:pic>
      <p:sp>
        <p:nvSpPr>
          <p:cNvPr id="3" name="Oval 2"/>
          <p:cNvSpPr/>
          <p:nvPr/>
        </p:nvSpPr>
        <p:spPr>
          <a:xfrm>
            <a:off x="76200" y="2057400"/>
            <a:ext cx="29718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0" y="3810000"/>
            <a:ext cx="2993395" cy="481626"/>
          </a:xfrm>
          <a:prstGeom prst="rect">
            <a:avLst/>
          </a:prstGeom>
        </p:spPr>
      </p:pic>
      <p:pic>
        <p:nvPicPr>
          <p:cNvPr id="7" name="Picture 6"/>
          <p:cNvPicPr>
            <a:picLocks noChangeAspect="1"/>
          </p:cNvPicPr>
          <p:nvPr/>
        </p:nvPicPr>
        <p:blipFill>
          <a:blip r:embed="rId3"/>
          <a:stretch>
            <a:fillRect/>
          </a:stretch>
        </p:blipFill>
        <p:spPr>
          <a:xfrm>
            <a:off x="0" y="4559787"/>
            <a:ext cx="2993395" cy="481626"/>
          </a:xfrm>
          <a:prstGeom prst="rect">
            <a:avLst/>
          </a:prstGeom>
        </p:spPr>
      </p:pic>
    </p:spTree>
    <p:extLst>
      <p:ext uri="{BB962C8B-B14F-4D97-AF65-F5344CB8AC3E}">
        <p14:creationId xmlns:p14="http://schemas.microsoft.com/office/powerpoint/2010/main" val="3470584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6056: </a:t>
            </a:r>
            <a:br>
              <a:rPr lang="en-US" dirty="0" smtClean="0"/>
            </a:br>
            <a:r>
              <a:rPr lang="en-US" dirty="0" smtClean="0"/>
              <a:t>Reporting Entities</a:t>
            </a:r>
            <a:endParaRPr lang="en-US" dirty="0"/>
          </a:p>
        </p:txBody>
      </p:sp>
      <p:pic>
        <p:nvPicPr>
          <p:cNvPr id="4" name="Picture 3"/>
          <p:cNvPicPr>
            <a:picLocks noChangeAspect="1"/>
          </p:cNvPicPr>
          <p:nvPr/>
        </p:nvPicPr>
        <p:blipFill>
          <a:blip r:embed="rId2"/>
          <a:stretch>
            <a:fillRect/>
          </a:stretch>
        </p:blipFill>
        <p:spPr>
          <a:xfrm>
            <a:off x="5638800" y="1219200"/>
            <a:ext cx="2798307" cy="609653"/>
          </a:xfrm>
          <a:prstGeom prst="rect">
            <a:avLst/>
          </a:prstGeom>
        </p:spPr>
      </p:pic>
    </p:spTree>
    <p:extLst>
      <p:ext uri="{BB962C8B-B14F-4D97-AF65-F5344CB8AC3E}">
        <p14:creationId xmlns:p14="http://schemas.microsoft.com/office/powerpoint/2010/main" val="2599572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Required to Report?</a:t>
            </a:r>
            <a:endParaRPr lang="en-US" dirty="0"/>
          </a:p>
        </p:txBody>
      </p:sp>
      <p:sp>
        <p:nvSpPr>
          <p:cNvPr id="5" name="Rectangle 4"/>
          <p:cNvSpPr/>
          <p:nvPr/>
        </p:nvSpPr>
        <p:spPr>
          <a:xfrm>
            <a:off x="533400" y="1828800"/>
            <a:ext cx="8077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rPr>
              <a:t>Applicable large employers </a:t>
            </a:r>
            <a:r>
              <a:rPr lang="en-US" sz="2400" b="1" dirty="0" smtClean="0">
                <a:solidFill>
                  <a:srgbClr val="FFFFFF"/>
                </a:solidFill>
              </a:rPr>
              <a:t>(ALEs) that </a:t>
            </a:r>
            <a:r>
              <a:rPr lang="en-US" sz="2400" b="1" dirty="0">
                <a:solidFill>
                  <a:srgbClr val="FFFFFF"/>
                </a:solidFill>
              </a:rPr>
              <a:t>are subject to the </a:t>
            </a:r>
            <a:r>
              <a:rPr lang="en-US" sz="2400" b="1" dirty="0" smtClean="0">
                <a:solidFill>
                  <a:srgbClr val="FFFFFF"/>
                </a:solidFill>
              </a:rPr>
              <a:t>employer </a:t>
            </a:r>
            <a:r>
              <a:rPr lang="en-US" sz="2400" b="1" dirty="0">
                <a:solidFill>
                  <a:srgbClr val="FFFFFF"/>
                </a:solidFill>
              </a:rPr>
              <a:t>shared responsibility provisions </a:t>
            </a:r>
            <a:endParaRPr lang="en-US" sz="2400" b="1" dirty="0" smtClean="0">
              <a:solidFill>
                <a:srgbClr val="FFFFFF"/>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89838175"/>
              </p:ext>
            </p:extLst>
          </p:nvPr>
        </p:nvGraphicFramePr>
        <p:xfrm>
          <a:off x="233736" y="2819400"/>
          <a:ext cx="8681663"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3312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Full-time Employee</a:t>
            </a:r>
            <a:endParaRPr lang="en-US" dirty="0"/>
          </a:p>
        </p:txBody>
      </p:sp>
      <p:sp>
        <p:nvSpPr>
          <p:cNvPr id="3" name="Content Placeholder 2"/>
          <p:cNvSpPr>
            <a:spLocks noGrp="1"/>
          </p:cNvSpPr>
          <p:nvPr>
            <p:ph sz="half" idx="1"/>
          </p:nvPr>
        </p:nvSpPr>
        <p:spPr>
          <a:xfrm>
            <a:off x="152400" y="1676400"/>
            <a:ext cx="4572000" cy="5029200"/>
          </a:xfrm>
        </p:spPr>
        <p:txBody>
          <a:bodyPr anchor="ctr">
            <a:normAutofit fontScale="92500" lnSpcReduction="10000"/>
          </a:bodyPr>
          <a:lstStyle/>
          <a:p>
            <a:pPr>
              <a:spcBef>
                <a:spcPts val="1800"/>
              </a:spcBef>
            </a:pPr>
            <a:r>
              <a:rPr lang="en-US" dirty="0" smtClean="0"/>
              <a:t>Full-time employee</a:t>
            </a:r>
            <a:endParaRPr lang="en-US" dirty="0"/>
          </a:p>
          <a:p>
            <a:pPr lvl="1"/>
            <a:r>
              <a:rPr lang="en-US" dirty="0" smtClean="0"/>
              <a:t>Employed </a:t>
            </a:r>
            <a:r>
              <a:rPr lang="en-US" dirty="0"/>
              <a:t>on average at least 30 hours of service per </a:t>
            </a:r>
            <a:r>
              <a:rPr lang="en-US" dirty="0" smtClean="0"/>
              <a:t>week (130 hours in </a:t>
            </a:r>
            <a:r>
              <a:rPr lang="en-US" dirty="0"/>
              <a:t>a calendar </a:t>
            </a:r>
            <a:r>
              <a:rPr lang="en-US" dirty="0" smtClean="0"/>
              <a:t>month)</a:t>
            </a:r>
            <a:endParaRPr lang="en-US" dirty="0"/>
          </a:p>
          <a:p>
            <a:r>
              <a:rPr lang="en-US" dirty="0" smtClean="0"/>
              <a:t>Full-time equivalent employee (FTE)</a:t>
            </a:r>
          </a:p>
          <a:p>
            <a:pPr lvl="1"/>
            <a:r>
              <a:rPr lang="en-US" dirty="0" smtClean="0"/>
              <a:t>Hours </a:t>
            </a:r>
            <a:r>
              <a:rPr lang="en-US" dirty="0"/>
              <a:t>of service </a:t>
            </a:r>
            <a:r>
              <a:rPr lang="en-US" dirty="0" smtClean="0"/>
              <a:t>for </a:t>
            </a:r>
            <a:r>
              <a:rPr lang="en-US" dirty="0"/>
              <a:t>PT employees (up to 120 </a:t>
            </a:r>
            <a:r>
              <a:rPr lang="en-US" dirty="0" smtClean="0"/>
              <a:t>hours/person per month)</a:t>
            </a:r>
          </a:p>
          <a:p>
            <a:pPr lvl="1"/>
            <a:r>
              <a:rPr lang="en-US" dirty="0" smtClean="0"/>
              <a:t>Divide by 120</a:t>
            </a:r>
          </a:p>
          <a:p>
            <a:pPr lvl="1"/>
            <a:r>
              <a:rPr lang="en-US" dirty="0" smtClean="0"/>
              <a:t>Result = number of FTE employees for the month</a:t>
            </a:r>
          </a:p>
        </p:txBody>
      </p:sp>
      <p:pic>
        <p:nvPicPr>
          <p:cNvPr id="1028" name="Picture 4" descr="http://sandiegoemploymentlaw.org/_admin/lib/fckeditor/uploads/image/Employment_Pics/restaurant_employ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075" y="2809874"/>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113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for Medium-Sized ALEs</a:t>
            </a:r>
            <a:endParaRPr lang="en-US" dirty="0"/>
          </a:p>
        </p:txBody>
      </p:sp>
      <p:graphicFrame>
        <p:nvGraphicFramePr>
          <p:cNvPr id="7" name="Diagram 6"/>
          <p:cNvGraphicFramePr/>
          <p:nvPr>
            <p:extLst>
              <p:ext uri="{D42A27DB-BD31-4B8C-83A1-F6EECF244321}">
                <p14:modId xmlns:p14="http://schemas.microsoft.com/office/powerpoint/2010/main" val="3454233784"/>
              </p:ext>
            </p:extLst>
          </p:nvPr>
        </p:nvGraphicFramePr>
        <p:xfrm>
          <a:off x="228600" y="1905000"/>
          <a:ext cx="8686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2031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6056: Information to be Reported </a:t>
            </a:r>
            <a:endParaRPr lang="en-US" dirty="0"/>
          </a:p>
        </p:txBody>
      </p:sp>
      <p:pic>
        <p:nvPicPr>
          <p:cNvPr id="4" name="Picture 3"/>
          <p:cNvPicPr>
            <a:picLocks noChangeAspect="1"/>
          </p:cNvPicPr>
          <p:nvPr/>
        </p:nvPicPr>
        <p:blipFill>
          <a:blip r:embed="rId2"/>
          <a:stretch>
            <a:fillRect/>
          </a:stretch>
        </p:blipFill>
        <p:spPr>
          <a:xfrm>
            <a:off x="5638800" y="1219200"/>
            <a:ext cx="2798307" cy="609653"/>
          </a:xfrm>
          <a:prstGeom prst="rect">
            <a:avLst/>
          </a:prstGeom>
        </p:spPr>
      </p:pic>
    </p:spTree>
    <p:extLst>
      <p:ext uri="{BB962C8B-B14F-4D97-AF65-F5344CB8AC3E}">
        <p14:creationId xmlns:p14="http://schemas.microsoft.com/office/powerpoint/2010/main" val="4231668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3" name="Picture 2"/>
          <p:cNvPicPr>
            <a:picLocks noChangeAspect="1"/>
          </p:cNvPicPr>
          <p:nvPr/>
        </p:nvPicPr>
        <p:blipFill>
          <a:blip r:embed="rId2"/>
          <a:stretch>
            <a:fillRect/>
          </a:stretch>
        </p:blipFill>
        <p:spPr>
          <a:xfrm>
            <a:off x="5638800" y="1219200"/>
            <a:ext cx="2798307" cy="609653"/>
          </a:xfrm>
          <a:prstGeom prst="rect">
            <a:avLst/>
          </a:prstGeom>
        </p:spPr>
      </p:pic>
    </p:spTree>
    <p:extLst>
      <p:ext uri="{BB962C8B-B14F-4D97-AF65-F5344CB8AC3E}">
        <p14:creationId xmlns:p14="http://schemas.microsoft.com/office/powerpoint/2010/main" val="3084485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for 6056 Reporting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3355646"/>
              </p:ext>
            </p:extLst>
          </p:nvPr>
        </p:nvGraphicFramePr>
        <p:xfrm>
          <a:off x="457200" y="1752600"/>
          <a:ext cx="8305800" cy="3017520"/>
        </p:xfrm>
        <a:graphic>
          <a:graphicData uri="http://schemas.openxmlformats.org/drawingml/2006/table">
            <a:tbl>
              <a:tblPr firstRow="1" bandRow="1">
                <a:tableStyleId>{ED083AE6-46FA-4A59-8FB0-9F97EB10719F}</a:tableStyleId>
              </a:tblPr>
              <a:tblGrid>
                <a:gridCol w="1219200"/>
                <a:gridCol w="2438400"/>
                <a:gridCol w="4648200"/>
              </a:tblGrid>
              <a:tr h="152400">
                <a:tc>
                  <a:txBody>
                    <a:bodyPr/>
                    <a:lstStyle/>
                    <a:p>
                      <a:pPr algn="ctr"/>
                      <a:r>
                        <a:rPr lang="en-US" sz="1800" dirty="0" smtClean="0">
                          <a:solidFill>
                            <a:schemeClr val="bg1"/>
                          </a:solidFill>
                        </a:rPr>
                        <a:t>Form No. </a:t>
                      </a:r>
                      <a:endParaRPr lang="en-US" sz="1800" dirty="0">
                        <a:solidFill>
                          <a:schemeClr val="bg1"/>
                        </a:solidFill>
                      </a:endParaRPr>
                    </a:p>
                  </a:txBody>
                  <a:tcPr anchor="ctr">
                    <a:solidFill>
                      <a:schemeClr val="accent4"/>
                    </a:solidFill>
                  </a:tcPr>
                </a:tc>
                <a:tc>
                  <a:txBody>
                    <a:bodyPr/>
                    <a:lstStyle/>
                    <a:p>
                      <a:pPr algn="ctr"/>
                      <a:r>
                        <a:rPr lang="en-US" sz="1800" dirty="0" smtClean="0">
                          <a:solidFill>
                            <a:schemeClr val="bg1"/>
                          </a:solidFill>
                        </a:rPr>
                        <a:t>Form Name</a:t>
                      </a:r>
                      <a:endParaRPr lang="en-US" sz="1800" dirty="0">
                        <a:solidFill>
                          <a:schemeClr val="bg1"/>
                        </a:solidFill>
                      </a:endParaRPr>
                    </a:p>
                  </a:txBody>
                  <a:tcPr anchor="ctr">
                    <a:solidFill>
                      <a:schemeClr val="accent4"/>
                    </a:solidFill>
                  </a:tcPr>
                </a:tc>
                <a:tc>
                  <a:txBody>
                    <a:bodyPr/>
                    <a:lstStyle/>
                    <a:p>
                      <a:pPr algn="ctr"/>
                      <a:r>
                        <a:rPr lang="en-US" sz="1800" dirty="0" smtClean="0">
                          <a:solidFill>
                            <a:schemeClr val="bg1"/>
                          </a:solidFill>
                        </a:rPr>
                        <a:t>Used</a:t>
                      </a:r>
                      <a:r>
                        <a:rPr lang="en-US" sz="1800" baseline="0" dirty="0" smtClean="0">
                          <a:solidFill>
                            <a:schemeClr val="bg1"/>
                          </a:solidFill>
                        </a:rPr>
                        <a:t> to:</a:t>
                      </a:r>
                      <a:endParaRPr lang="en-US" sz="1800" dirty="0">
                        <a:solidFill>
                          <a:schemeClr val="bg1"/>
                        </a:solidFill>
                      </a:endParaRPr>
                    </a:p>
                  </a:txBody>
                  <a:tcPr anchor="ctr">
                    <a:solidFill>
                      <a:schemeClr val="accent4"/>
                    </a:solidFill>
                  </a:tcPr>
                </a:tc>
              </a:tr>
              <a:tr h="899160">
                <a:tc>
                  <a:txBody>
                    <a:bodyPr/>
                    <a:lstStyle/>
                    <a:p>
                      <a:pPr algn="ctr"/>
                      <a:r>
                        <a:rPr lang="en-US" sz="1800" dirty="0" smtClean="0"/>
                        <a:t>1094-C</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Transmittal of Employer-Provided Health Insurance Offer and Coverage Information Return</a:t>
                      </a:r>
                      <a:endParaRPr lang="en-US" sz="18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effectLst/>
                        </a:rPr>
                        <a:t>Report summary information for each employer to the IRS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smtClean="0">
                          <a:solidFill>
                            <a:schemeClr val="dk1"/>
                          </a:solidFill>
                          <a:effectLst/>
                          <a:latin typeface="+mn-lt"/>
                          <a:ea typeface="+mn-ea"/>
                          <a:cs typeface="+mn-cs"/>
                        </a:rPr>
                        <a:t>Certify eligibility for transition relief (including medium-sized employer delay)</a:t>
                      </a:r>
                      <a:endParaRPr lang="en-US" sz="180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effectLst/>
                        </a:rPr>
                        <a:t>Transmit Forms 1095-C to the IRS</a:t>
                      </a:r>
                      <a:endParaRPr lang="en-US" sz="1800" kern="1200" dirty="0" smtClean="0">
                        <a:solidFill>
                          <a:schemeClr val="dk1"/>
                        </a:solidFill>
                        <a:effectLst/>
                        <a:latin typeface="+mn-lt"/>
                        <a:ea typeface="+mn-ea"/>
                        <a:cs typeface="+mn-cs"/>
                      </a:endParaRPr>
                    </a:p>
                  </a:txBody>
                  <a:tcPr/>
                </a:tc>
              </a:tr>
              <a:tr h="670560">
                <a:tc>
                  <a:txBody>
                    <a:bodyPr/>
                    <a:lstStyle/>
                    <a:p>
                      <a:pPr algn="ctr"/>
                      <a:r>
                        <a:rPr lang="en-US" sz="1800" dirty="0" smtClean="0"/>
                        <a:t>1095-C</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Employer-Provided Health Insurance Offer and Coverage</a:t>
                      </a:r>
                      <a:endParaRPr lang="en-US" sz="1800" dirty="0" smtClean="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Report information about each employee</a:t>
                      </a: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Satisfy</a:t>
                      </a:r>
                      <a:r>
                        <a:rPr lang="en-US" sz="1800" kern="1200" baseline="0" dirty="0" smtClean="0">
                          <a:solidFill>
                            <a:schemeClr val="dk1"/>
                          </a:solidFill>
                          <a:effectLst/>
                          <a:latin typeface="+mn-lt"/>
                          <a:ea typeface="+mn-ea"/>
                          <a:cs typeface="+mn-cs"/>
                        </a:rPr>
                        <a:t> combined </a:t>
                      </a:r>
                      <a:r>
                        <a:rPr lang="en-US" sz="1800" kern="1200" dirty="0" smtClean="0">
                          <a:solidFill>
                            <a:schemeClr val="dk1"/>
                          </a:solidFill>
                          <a:effectLst/>
                          <a:latin typeface="+mn-lt"/>
                          <a:ea typeface="+mn-ea"/>
                          <a:cs typeface="+mn-cs"/>
                        </a:rPr>
                        <a:t>6055 and 6056 reporting requirements (for</a:t>
                      </a:r>
                      <a:r>
                        <a:rPr lang="en-US" sz="1800" kern="1200" baseline="0" dirty="0" smtClean="0">
                          <a:solidFill>
                            <a:schemeClr val="dk1"/>
                          </a:solidFill>
                          <a:effectLst/>
                          <a:latin typeface="+mn-lt"/>
                          <a:ea typeface="+mn-ea"/>
                          <a:cs typeface="+mn-cs"/>
                        </a:rPr>
                        <a:t> ALEs with self-funded plans)</a:t>
                      </a:r>
                    </a:p>
                  </a:txBody>
                  <a:tcPr/>
                </a:tc>
              </a:tr>
            </a:tbl>
          </a:graphicData>
        </a:graphic>
      </p:graphicFrame>
      <p:graphicFrame>
        <p:nvGraphicFramePr>
          <p:cNvPr id="5" name="Diagram 4"/>
          <p:cNvGraphicFramePr/>
          <p:nvPr>
            <p:extLst>
              <p:ext uri="{D42A27DB-BD31-4B8C-83A1-F6EECF244321}">
                <p14:modId xmlns:p14="http://schemas.microsoft.com/office/powerpoint/2010/main" val="3660264962"/>
              </p:ext>
            </p:extLst>
          </p:nvPr>
        </p:nvGraphicFramePr>
        <p:xfrm>
          <a:off x="457200" y="5029200"/>
          <a:ext cx="8305800" cy="1578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1773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905000"/>
            <a:ext cx="4343400" cy="4191000"/>
          </a:xfrm>
        </p:spPr>
        <p:txBody>
          <a:bodyPr anchor="ctr"/>
          <a:lstStyle/>
          <a:p>
            <a:r>
              <a:rPr lang="en-US" dirty="0" smtClean="0"/>
              <a:t>To provide MV, the </a:t>
            </a:r>
            <a:r>
              <a:rPr lang="en-US" dirty="0"/>
              <a:t>plan’s share of total allowed costs of benefits provided under the plan </a:t>
            </a:r>
            <a:r>
              <a:rPr lang="en-US" dirty="0" smtClean="0"/>
              <a:t>must be at least </a:t>
            </a:r>
            <a:r>
              <a:rPr lang="en-US" b="1" dirty="0" smtClean="0"/>
              <a:t>60 </a:t>
            </a:r>
            <a:r>
              <a:rPr lang="en-US" b="1" dirty="0"/>
              <a:t>percent </a:t>
            </a:r>
            <a:r>
              <a:rPr lang="en-US" dirty="0"/>
              <a:t>of those </a:t>
            </a:r>
            <a:r>
              <a:rPr lang="en-US" dirty="0" smtClean="0"/>
              <a:t>costs</a:t>
            </a:r>
            <a:endParaRPr lang="en-US" dirty="0"/>
          </a:p>
        </p:txBody>
      </p:sp>
      <p:pic>
        <p:nvPicPr>
          <p:cNvPr id="5" name="Content Placeholder 4"/>
          <p:cNvPicPr>
            <a:picLocks noGrp="1" noChangeAspect="1"/>
          </p:cNvPicPr>
          <p:nvPr>
            <p:ph sz="half" idx="2"/>
          </p:nvPr>
        </p:nvPicPr>
        <p:blipFill>
          <a:blip r:embed="rId2"/>
          <a:stretch>
            <a:fillRect/>
          </a:stretch>
        </p:blipFill>
        <p:spPr>
          <a:xfrm>
            <a:off x="5029200" y="2352675"/>
            <a:ext cx="3295650" cy="3295650"/>
          </a:xfrm>
          <a:prstGeom prst="rect">
            <a:avLst/>
          </a:prstGeom>
        </p:spPr>
      </p:pic>
      <p:sp>
        <p:nvSpPr>
          <p:cNvPr id="4" name="Title 3"/>
          <p:cNvSpPr>
            <a:spLocks noGrp="1"/>
          </p:cNvSpPr>
          <p:nvPr>
            <p:ph type="title"/>
          </p:nvPr>
        </p:nvSpPr>
        <p:spPr/>
        <p:txBody>
          <a:bodyPr/>
          <a:lstStyle/>
          <a:p>
            <a:r>
              <a:rPr lang="en-US" dirty="0"/>
              <a:t>Minimum Value (MV) Coverage</a:t>
            </a:r>
          </a:p>
        </p:txBody>
      </p:sp>
    </p:spTree>
    <p:extLst>
      <p:ext uri="{BB962C8B-B14F-4D97-AF65-F5344CB8AC3E}">
        <p14:creationId xmlns:p14="http://schemas.microsoft.com/office/powerpoint/2010/main" val="1188099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1094-C (Transmittal Form)</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67213778"/>
              </p:ext>
            </p:extLst>
          </p:nvPr>
        </p:nvGraphicFramePr>
        <p:xfrm>
          <a:off x="1219200" y="1828800"/>
          <a:ext cx="6705600" cy="1112520"/>
        </p:xfrm>
        <a:graphic>
          <a:graphicData uri="http://schemas.openxmlformats.org/drawingml/2006/table">
            <a:tbl>
              <a:tblPr firstRow="1" bandRow="1">
                <a:tableStyleId>{5C22544A-7EE6-4342-B048-85BDC9FD1C3A}</a:tableStyleId>
              </a:tblPr>
              <a:tblGrid>
                <a:gridCol w="6705600"/>
              </a:tblGrid>
              <a:tr h="370840">
                <a:tc>
                  <a:txBody>
                    <a:bodyPr/>
                    <a:lstStyle/>
                    <a:p>
                      <a:r>
                        <a:rPr lang="en-US" dirty="0" smtClean="0"/>
                        <a:t>Part I:</a:t>
                      </a:r>
                      <a:r>
                        <a:rPr lang="en-US" baseline="0" dirty="0" smtClean="0"/>
                        <a:t> </a:t>
                      </a:r>
                      <a:r>
                        <a:rPr lang="en-US" dirty="0" smtClean="0"/>
                        <a:t>Applicable Large Employer Member (ALE Member)</a:t>
                      </a:r>
                      <a:endParaRPr lang="en-US" dirty="0"/>
                    </a:p>
                  </a:txBody>
                  <a:tcPr/>
                </a:tc>
              </a:tr>
              <a:tr h="370840">
                <a:tc>
                  <a:txBody>
                    <a:bodyPr/>
                    <a:lstStyle/>
                    <a:p>
                      <a:pPr marL="285750" indent="-285750">
                        <a:buFont typeface="Arial" panose="020B0604020202020204" pitchFamily="34" charset="0"/>
                        <a:buChar char="•"/>
                      </a:pPr>
                      <a:r>
                        <a:rPr lang="en-US" dirty="0" smtClean="0"/>
                        <a:t>Contact information for employer and contact person</a:t>
                      </a:r>
                    </a:p>
                  </a:txBody>
                  <a:tcPr/>
                </a:tc>
              </a:tr>
              <a:tr h="370840">
                <a:tc>
                  <a:txBody>
                    <a:bodyPr/>
                    <a:lstStyle/>
                    <a:p>
                      <a:pPr marL="285750" indent="-285750">
                        <a:buFont typeface="Arial" panose="020B0604020202020204" pitchFamily="34" charset="0"/>
                        <a:buChar char="•"/>
                      </a:pPr>
                      <a:r>
                        <a:rPr lang="en-US" dirty="0" smtClean="0"/>
                        <a:t>Number of Forms 1095-C submitted with the transmittal</a:t>
                      </a:r>
                    </a:p>
                  </a:txBody>
                  <a:tcPr/>
                </a:tc>
              </a:tr>
            </a:tbl>
          </a:graphicData>
        </a:graphic>
      </p:graphicFrame>
      <p:grpSp>
        <p:nvGrpSpPr>
          <p:cNvPr id="4" name="Group 3"/>
          <p:cNvGrpSpPr/>
          <p:nvPr/>
        </p:nvGrpSpPr>
        <p:grpSpPr>
          <a:xfrm>
            <a:off x="76200" y="3276600"/>
            <a:ext cx="8915400" cy="3170796"/>
            <a:chOff x="76200" y="3200400"/>
            <a:chExt cx="8915400" cy="3170796"/>
          </a:xfrm>
        </p:grpSpPr>
        <p:pic>
          <p:nvPicPr>
            <p:cNvPr id="3" name="Picture 2"/>
            <p:cNvPicPr>
              <a:picLocks noChangeAspect="1"/>
            </p:cNvPicPr>
            <p:nvPr/>
          </p:nvPicPr>
          <p:blipFill>
            <a:blip r:embed="rId3"/>
            <a:stretch>
              <a:fillRect/>
            </a:stretch>
          </p:blipFill>
          <p:spPr>
            <a:xfrm>
              <a:off x="342900" y="3200400"/>
              <a:ext cx="8648700" cy="3038733"/>
            </a:xfrm>
            <a:prstGeom prst="rect">
              <a:avLst/>
            </a:prstGeom>
            <a:ln>
              <a:solidFill>
                <a:schemeClr val="tx1"/>
              </a:solidFill>
            </a:ln>
            <a:effectLst>
              <a:outerShdw blurRad="292100" dist="139700" dir="2700000" algn="tl" rotWithShape="0">
                <a:srgbClr val="333333">
                  <a:alpha val="65000"/>
                </a:srgbClr>
              </a:outerShdw>
            </a:effectLst>
          </p:spPr>
        </p:pic>
        <p:sp>
          <p:nvSpPr>
            <p:cNvPr id="10" name="Left Brace 9"/>
            <p:cNvSpPr/>
            <p:nvPr/>
          </p:nvSpPr>
          <p:spPr>
            <a:xfrm>
              <a:off x="76200" y="3219450"/>
              <a:ext cx="304800" cy="2419350"/>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p:cNvSpPr/>
            <p:nvPr/>
          </p:nvSpPr>
          <p:spPr>
            <a:xfrm>
              <a:off x="266700" y="5943600"/>
              <a:ext cx="3467100" cy="4275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83567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1094-C Part II</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32790724"/>
              </p:ext>
            </p:extLst>
          </p:nvPr>
        </p:nvGraphicFramePr>
        <p:xfrm>
          <a:off x="533400" y="1838960"/>
          <a:ext cx="8048625" cy="2123440"/>
        </p:xfrm>
        <a:graphic>
          <a:graphicData uri="http://schemas.openxmlformats.org/drawingml/2006/table">
            <a:tbl>
              <a:tblPr firstRow="1" bandRow="1">
                <a:tableStyleId>{5C22544A-7EE6-4342-B048-85BDC9FD1C3A}</a:tableStyleId>
              </a:tblPr>
              <a:tblGrid>
                <a:gridCol w="8048625"/>
              </a:tblGrid>
              <a:tr h="370840">
                <a:tc>
                  <a:txBody>
                    <a:bodyPr/>
                    <a:lstStyle/>
                    <a:p>
                      <a:r>
                        <a:rPr lang="en-US" dirty="0" smtClean="0"/>
                        <a:t>Part II:</a:t>
                      </a:r>
                      <a:r>
                        <a:rPr lang="en-US" baseline="0" dirty="0" smtClean="0"/>
                        <a:t> ALE Member Information</a:t>
                      </a:r>
                      <a:endParaRPr lang="en-US" dirty="0"/>
                    </a:p>
                  </a:txBody>
                  <a:tcPr/>
                </a:tc>
              </a:tr>
              <a:tr h="370840">
                <a:tc>
                  <a:txBody>
                    <a:bodyPr/>
                    <a:lstStyle/>
                    <a:p>
                      <a:pPr marL="285750" indent="-285750">
                        <a:buFont typeface="Arial" panose="020B0604020202020204" pitchFamily="34" charset="0"/>
                        <a:buChar char="•"/>
                      </a:pPr>
                      <a:r>
                        <a:rPr lang="en-US" dirty="0" smtClean="0"/>
                        <a:t>Indicate authoritative</a:t>
                      </a:r>
                      <a:r>
                        <a:rPr lang="en-US" baseline="0" dirty="0" smtClean="0"/>
                        <a:t> transmittal </a:t>
                      </a:r>
                    </a:p>
                  </a:txBody>
                  <a:tcPr/>
                </a:tc>
              </a:tr>
              <a:tr h="370840">
                <a:tc>
                  <a:txBody>
                    <a:bodyPr/>
                    <a:lstStyle/>
                    <a:p>
                      <a:pPr marL="285750" indent="-285750">
                        <a:buFont typeface="Arial" panose="020B0604020202020204" pitchFamily="34" charset="0"/>
                        <a:buChar char="•"/>
                      </a:pPr>
                      <a:r>
                        <a:rPr lang="en-US" dirty="0" smtClean="0"/>
                        <a:t>Total number of Forms 1095-C filed by/on behalf of member</a:t>
                      </a:r>
                    </a:p>
                  </a:txBody>
                  <a:tcPr/>
                </a:tc>
              </a:tr>
              <a:tr h="370840">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Indicate member of Aggregated</a:t>
                      </a:r>
                      <a:r>
                        <a:rPr lang="en-US" baseline="0" dirty="0" smtClean="0"/>
                        <a:t> ALE Group. If yes, complete Part IV (n</a:t>
                      </a:r>
                      <a:r>
                        <a:rPr lang="en-US" dirty="0" smtClean="0"/>
                        <a:t>ames and EINs of other ALE members)</a:t>
                      </a:r>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Certify eligibility for alternative methods of reporting/4980H transition relief</a:t>
                      </a:r>
                    </a:p>
                  </a:txBody>
                  <a:tcPr/>
                </a:tc>
              </a:tr>
            </a:tbl>
          </a:graphicData>
        </a:graphic>
      </p:graphicFrame>
      <p:pic>
        <p:nvPicPr>
          <p:cNvPr id="4" name="Picture 3"/>
          <p:cNvPicPr>
            <a:picLocks noChangeAspect="1"/>
          </p:cNvPicPr>
          <p:nvPr/>
        </p:nvPicPr>
        <p:blipFill>
          <a:blip r:embed="rId3"/>
          <a:stretch>
            <a:fillRect/>
          </a:stretch>
        </p:blipFill>
        <p:spPr>
          <a:xfrm>
            <a:off x="152400" y="4331043"/>
            <a:ext cx="8867775" cy="1917357"/>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3939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1094-C Part III</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68188513"/>
              </p:ext>
            </p:extLst>
          </p:nvPr>
        </p:nvGraphicFramePr>
        <p:xfrm>
          <a:off x="990600" y="1676400"/>
          <a:ext cx="7162800" cy="2489200"/>
        </p:xfrm>
        <a:graphic>
          <a:graphicData uri="http://schemas.openxmlformats.org/drawingml/2006/table">
            <a:tbl>
              <a:tblPr firstRow="1" bandRow="1">
                <a:tableStyleId>{5C22544A-7EE6-4342-B048-85BDC9FD1C3A}</a:tableStyleId>
              </a:tblPr>
              <a:tblGrid>
                <a:gridCol w="7162800"/>
              </a:tblGrid>
              <a:tr h="208280">
                <a:tc>
                  <a:txBody>
                    <a:bodyPr/>
                    <a:lstStyle/>
                    <a:p>
                      <a:r>
                        <a:rPr lang="en-US" dirty="0" smtClean="0"/>
                        <a:t>Part III:</a:t>
                      </a:r>
                      <a:r>
                        <a:rPr lang="en-US" baseline="0" dirty="0" smtClean="0"/>
                        <a:t> ALE Member Information - Monthly</a:t>
                      </a:r>
                      <a:endParaRPr lang="en-US" dirty="0"/>
                    </a:p>
                  </a:txBody>
                  <a:tcPr/>
                </a:tc>
              </a:tr>
              <a:tr h="370840">
                <a:tc>
                  <a:txBody>
                    <a:bodyPr/>
                    <a:lstStyle/>
                    <a:p>
                      <a:pPr marL="285750" indent="-285750">
                        <a:buFont typeface="Arial" panose="020B0604020202020204" pitchFamily="34" charset="0"/>
                        <a:buChar char="•"/>
                      </a:pPr>
                      <a:r>
                        <a:rPr lang="en-US" sz="1800" dirty="0" smtClean="0"/>
                        <a:t>MEC Offer Indicator (Yes/No)</a:t>
                      </a:r>
                      <a:endParaRPr lang="en-US" sz="1800" baseline="0" dirty="0" smtClean="0"/>
                    </a:p>
                  </a:txBody>
                  <a:tcPr/>
                </a:tc>
              </a:tr>
              <a:tr h="370840">
                <a:tc>
                  <a:txBody>
                    <a:bodyPr/>
                    <a:lstStyle/>
                    <a:p>
                      <a:pPr marL="285750" indent="-285750">
                        <a:buFont typeface="Arial" panose="020B0604020202020204" pitchFamily="34" charset="0"/>
                        <a:buChar char="•"/>
                      </a:pPr>
                      <a:r>
                        <a:rPr lang="en-US" sz="1800" dirty="0" smtClean="0"/>
                        <a:t>Full-time Employee Count for ALE Member</a:t>
                      </a:r>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Total Employee Count for ALE Member</a:t>
                      </a:r>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Aggregated Group Indicator</a:t>
                      </a:r>
                    </a:p>
                  </a:txBody>
                  <a:tcPr/>
                </a:tc>
              </a:tr>
              <a:tr h="27940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Section 4980H Transition Relief Indicator</a:t>
                      </a:r>
                      <a:r>
                        <a:rPr lang="en-US" sz="1800" baseline="0" dirty="0" smtClean="0"/>
                        <a:t> (50-99 Relief – Code A, 100 or More Relief – Code B)</a:t>
                      </a:r>
                      <a:endParaRPr lang="en-US" sz="1800" dirty="0" smtClean="0"/>
                    </a:p>
                  </a:txBody>
                  <a:tcPr/>
                </a:tc>
              </a:tr>
            </a:tbl>
          </a:graphicData>
        </a:graphic>
      </p:graphicFrame>
      <p:pic>
        <p:nvPicPr>
          <p:cNvPr id="5" name="Picture 4"/>
          <p:cNvPicPr>
            <a:picLocks noChangeAspect="1"/>
          </p:cNvPicPr>
          <p:nvPr/>
        </p:nvPicPr>
        <p:blipFill>
          <a:blip r:embed="rId3"/>
          <a:stretch>
            <a:fillRect/>
          </a:stretch>
        </p:blipFill>
        <p:spPr>
          <a:xfrm>
            <a:off x="381000" y="4343400"/>
            <a:ext cx="8529638" cy="227694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6981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1095-C: Part I</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74624254"/>
              </p:ext>
            </p:extLst>
          </p:nvPr>
        </p:nvGraphicFramePr>
        <p:xfrm>
          <a:off x="838200" y="2475768"/>
          <a:ext cx="7391400" cy="1828800"/>
        </p:xfrm>
        <a:graphic>
          <a:graphicData uri="http://schemas.openxmlformats.org/drawingml/2006/table">
            <a:tbl>
              <a:tblPr firstRow="1" bandRow="1">
                <a:tableStyleId>{5C22544A-7EE6-4342-B048-85BDC9FD1C3A}</a:tableStyleId>
              </a:tblPr>
              <a:tblGrid>
                <a:gridCol w="3276600"/>
                <a:gridCol w="4114800"/>
              </a:tblGrid>
              <a:tr h="0">
                <a:tc>
                  <a:txBody>
                    <a:bodyPr/>
                    <a:lstStyle/>
                    <a:p>
                      <a:pPr algn="ctr"/>
                      <a:r>
                        <a:rPr lang="en-US" dirty="0" smtClean="0"/>
                        <a:t>Employee</a:t>
                      </a:r>
                    </a:p>
                  </a:txBody>
                  <a:tcPr anchor="ctr"/>
                </a:tc>
                <a:tc>
                  <a:txBody>
                    <a:bodyPr/>
                    <a:lstStyle/>
                    <a:p>
                      <a:pPr algn="ctr"/>
                      <a:r>
                        <a:rPr lang="en-US" dirty="0" smtClean="0"/>
                        <a:t>Applicable Large Employer Member (Employer)</a:t>
                      </a:r>
                    </a:p>
                  </a:txBody>
                  <a:tcPr anchor="ctr"/>
                </a:tc>
              </a:tr>
              <a:tr h="370840">
                <a:tc>
                  <a:txBody>
                    <a:bodyPr/>
                    <a:lstStyle/>
                    <a:p>
                      <a:pPr marL="285750" indent="-285750">
                        <a:buFont typeface="Arial" panose="020B0604020202020204" pitchFamily="34" charset="0"/>
                        <a:buChar char="•"/>
                      </a:pPr>
                      <a:r>
                        <a:rPr lang="en-US" dirty="0" smtClean="0"/>
                        <a:t>Name</a:t>
                      </a:r>
                    </a:p>
                    <a:p>
                      <a:pPr marL="285750" indent="-285750">
                        <a:buFont typeface="Arial" panose="020B0604020202020204" pitchFamily="34" charset="0"/>
                        <a:buChar char="•"/>
                      </a:pPr>
                      <a:r>
                        <a:rPr lang="en-US" dirty="0" smtClean="0"/>
                        <a:t>SSN</a:t>
                      </a:r>
                    </a:p>
                    <a:p>
                      <a:pPr marL="285750" indent="-285750">
                        <a:buFont typeface="Arial" panose="020B0604020202020204" pitchFamily="34" charset="0"/>
                        <a:buChar char="•"/>
                      </a:pPr>
                      <a:r>
                        <a:rPr lang="en-US" baseline="0" dirty="0" smtClean="0"/>
                        <a:t>Address</a:t>
                      </a:r>
                      <a:endParaRPr lang="en-US" dirty="0" smtClean="0"/>
                    </a:p>
                    <a:p>
                      <a:pPr marL="285750" indent="-285750">
                        <a:buFont typeface="Arial" panose="020B0604020202020204" pitchFamily="34" charset="0"/>
                        <a:buChar char="•"/>
                      </a:pPr>
                      <a:endParaRPr lang="en-US" dirty="0"/>
                    </a:p>
                  </a:txBody>
                  <a:tcPr/>
                </a:tc>
                <a:tc>
                  <a:txBody>
                    <a:bodyPr/>
                    <a:lstStyle/>
                    <a:p>
                      <a:pPr marL="285750" indent="-285750">
                        <a:buFont typeface="Arial" panose="020B0604020202020204" pitchFamily="34" charset="0"/>
                        <a:buChar char="•"/>
                      </a:pPr>
                      <a:r>
                        <a:rPr lang="en-US" dirty="0" smtClean="0"/>
                        <a:t>Name</a:t>
                      </a:r>
                    </a:p>
                    <a:p>
                      <a:pPr marL="285750" indent="-285750">
                        <a:buFont typeface="Arial" panose="020B0604020202020204" pitchFamily="34" charset="0"/>
                        <a:buChar char="•"/>
                      </a:pPr>
                      <a:r>
                        <a:rPr lang="en-US" dirty="0" err="1" smtClean="0"/>
                        <a:t>EIN</a:t>
                      </a:r>
                      <a:endParaRPr lang="en-US" dirty="0" smtClean="0"/>
                    </a:p>
                    <a:p>
                      <a:pPr marL="285750" indent="-285750">
                        <a:buFont typeface="Arial" panose="020B0604020202020204" pitchFamily="34" charset="0"/>
                        <a:buChar char="•"/>
                      </a:pPr>
                      <a:r>
                        <a:rPr lang="en-US" dirty="0" smtClean="0"/>
                        <a:t>Address</a:t>
                      </a:r>
                    </a:p>
                    <a:p>
                      <a:pPr marL="285750" indent="-285750">
                        <a:buFont typeface="Arial" panose="020B0604020202020204" pitchFamily="34" charset="0"/>
                        <a:buChar char="•"/>
                      </a:pPr>
                      <a:r>
                        <a:rPr lang="en-US" dirty="0" smtClean="0"/>
                        <a:t>Contact phone number</a:t>
                      </a:r>
                    </a:p>
                  </a:txBody>
                  <a:tcPr/>
                </a:tc>
              </a:tr>
            </a:tbl>
          </a:graphicData>
        </a:graphic>
      </p:graphicFrame>
      <p:sp>
        <p:nvSpPr>
          <p:cNvPr id="3" name="TextBox 2"/>
          <p:cNvSpPr txBox="1"/>
          <p:nvPr/>
        </p:nvSpPr>
        <p:spPr>
          <a:xfrm>
            <a:off x="0" y="1809690"/>
            <a:ext cx="9144000" cy="400110"/>
          </a:xfrm>
          <a:prstGeom prst="rect">
            <a:avLst/>
          </a:prstGeom>
          <a:noFill/>
        </p:spPr>
        <p:txBody>
          <a:bodyPr wrap="square" rtlCol="0">
            <a:spAutoFit/>
          </a:bodyPr>
          <a:lstStyle/>
          <a:p>
            <a:pPr algn="ctr"/>
            <a:r>
              <a:rPr lang="en-US" sz="2000" b="1" dirty="0" smtClean="0">
                <a:solidFill>
                  <a:srgbClr val="FF0000"/>
                </a:solidFill>
              </a:rPr>
              <a:t>Employer will complete one Form 1095-C for each full-time employee*</a:t>
            </a:r>
            <a:endParaRPr lang="en-US" sz="2000" b="1" dirty="0">
              <a:solidFill>
                <a:srgbClr val="FF0000"/>
              </a:solidFill>
            </a:endParaRPr>
          </a:p>
        </p:txBody>
      </p:sp>
      <p:pic>
        <p:nvPicPr>
          <p:cNvPr id="5" name="Picture 4"/>
          <p:cNvPicPr>
            <a:picLocks noChangeAspect="1"/>
          </p:cNvPicPr>
          <p:nvPr/>
        </p:nvPicPr>
        <p:blipFill>
          <a:blip r:embed="rId2"/>
          <a:stretch>
            <a:fillRect/>
          </a:stretch>
        </p:blipFill>
        <p:spPr>
          <a:xfrm>
            <a:off x="457200" y="4754460"/>
            <a:ext cx="8391525" cy="157014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2994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Form 1095-C: Part II                      Employee Offer and Coverage</a:t>
            </a:r>
            <a:endParaRPr lang="en-US" dirty="0"/>
          </a:p>
        </p:txBody>
      </p:sp>
      <p:graphicFrame>
        <p:nvGraphicFramePr>
          <p:cNvPr id="5" name="Diagram 4"/>
          <p:cNvGraphicFramePr/>
          <p:nvPr>
            <p:extLst>
              <p:ext uri="{D42A27DB-BD31-4B8C-83A1-F6EECF244321}">
                <p14:modId xmlns:p14="http://schemas.microsoft.com/office/powerpoint/2010/main" val="3587196845"/>
              </p:ext>
            </p:extLst>
          </p:nvPr>
        </p:nvGraphicFramePr>
        <p:xfrm>
          <a:off x="381000" y="1600200"/>
          <a:ext cx="84582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152400" y="2971800"/>
            <a:ext cx="8839199" cy="614981"/>
          </a:xfrm>
          <a:prstGeom prst="rect">
            <a:avLst/>
          </a:prstGeom>
          <a:ln>
            <a:solidFill>
              <a:schemeClr val="tx1"/>
            </a:solidFill>
          </a:ln>
          <a:effectLst>
            <a:outerShdw blurRad="292100" dist="139700" dir="2700000" algn="tl" rotWithShape="0">
              <a:srgbClr val="333333">
                <a:alpha val="65000"/>
              </a:srgbClr>
            </a:outerShdw>
          </a:effectLst>
        </p:spPr>
      </p:pic>
      <p:graphicFrame>
        <p:nvGraphicFramePr>
          <p:cNvPr id="13" name="Content Placeholder 3"/>
          <p:cNvGraphicFramePr>
            <a:graphicFrameLocks noGrp="1"/>
          </p:cNvGraphicFramePr>
          <p:nvPr>
            <p:ph idx="1"/>
            <p:extLst>
              <p:ext uri="{D42A27DB-BD31-4B8C-83A1-F6EECF244321}">
                <p14:modId xmlns:p14="http://schemas.microsoft.com/office/powerpoint/2010/main" val="499203126"/>
              </p:ext>
            </p:extLst>
          </p:nvPr>
        </p:nvGraphicFramePr>
        <p:xfrm>
          <a:off x="154193" y="3886200"/>
          <a:ext cx="4419600" cy="2621280"/>
        </p:xfrm>
        <a:graphic>
          <a:graphicData uri="http://schemas.openxmlformats.org/drawingml/2006/table">
            <a:tbl>
              <a:tblPr firstRow="1" bandRow="1">
                <a:tableStyleId>{5C22544A-7EE6-4342-B048-85BDC9FD1C3A}</a:tableStyleId>
              </a:tblPr>
              <a:tblGrid>
                <a:gridCol w="685800"/>
                <a:gridCol w="3733800"/>
              </a:tblGrid>
              <a:tr h="230083">
                <a:tc>
                  <a:txBody>
                    <a:bodyPr/>
                    <a:lstStyle/>
                    <a:p>
                      <a:pPr algn="ctr"/>
                      <a:r>
                        <a:rPr lang="en-US" sz="1300" dirty="0" smtClean="0"/>
                        <a:t>CODE</a:t>
                      </a:r>
                      <a:r>
                        <a:rPr lang="en-US" sz="1300" baseline="0" dirty="0" smtClean="0"/>
                        <a:t> </a:t>
                      </a:r>
                      <a:endParaRPr lang="en-US" sz="1300" dirty="0"/>
                    </a:p>
                  </a:txBody>
                  <a:tcPr anchor="ctr"/>
                </a:tc>
                <a:tc>
                  <a:txBody>
                    <a:bodyPr/>
                    <a:lstStyle/>
                    <a:p>
                      <a:pPr algn="l"/>
                      <a:r>
                        <a:rPr lang="en-US" sz="1300" dirty="0" smtClean="0"/>
                        <a:t>EXPLANATION</a:t>
                      </a:r>
                      <a:endParaRPr lang="en-US" sz="1300" dirty="0"/>
                    </a:p>
                  </a:txBody>
                  <a:tcPr anchor="ctr"/>
                </a:tc>
              </a:tr>
              <a:tr h="230083">
                <a:tc>
                  <a:txBody>
                    <a:bodyPr/>
                    <a:lstStyle/>
                    <a:p>
                      <a:pPr algn="ctr"/>
                      <a:r>
                        <a:rPr lang="en-US" sz="1300" b="1" dirty="0" smtClean="0"/>
                        <a:t>1A</a:t>
                      </a:r>
                      <a:endParaRPr lang="en-US" sz="1300" b="1" dirty="0"/>
                    </a:p>
                  </a:txBody>
                  <a:tcPr anchor="ctr"/>
                </a:tc>
                <a:tc>
                  <a:txBody>
                    <a:bodyPr/>
                    <a:lstStyle/>
                    <a:p>
                      <a:r>
                        <a:rPr lang="en-US" sz="1300" dirty="0" smtClean="0"/>
                        <a:t>Qualifying Offer</a:t>
                      </a:r>
                      <a:endParaRPr lang="en-US" sz="1300" dirty="0"/>
                    </a:p>
                  </a:txBody>
                  <a:tcPr/>
                </a:tc>
              </a:tr>
              <a:tr h="230083">
                <a:tc>
                  <a:txBody>
                    <a:bodyPr/>
                    <a:lstStyle/>
                    <a:p>
                      <a:pPr algn="ctr"/>
                      <a:r>
                        <a:rPr lang="en-US" sz="1300" b="1" dirty="0" smtClean="0"/>
                        <a:t>1B</a:t>
                      </a:r>
                      <a:endParaRPr lang="en-US" sz="1300" b="1" dirty="0"/>
                    </a:p>
                  </a:txBody>
                  <a:tcPr anchor="ctr"/>
                </a:tc>
                <a:tc>
                  <a:txBody>
                    <a:bodyPr/>
                    <a:lstStyle/>
                    <a:p>
                      <a:r>
                        <a:rPr lang="en-US" sz="1300" dirty="0" smtClean="0"/>
                        <a:t>MEC</a:t>
                      </a:r>
                      <a:r>
                        <a:rPr lang="en-US" sz="1300" baseline="0" dirty="0" smtClean="0"/>
                        <a:t> </a:t>
                      </a:r>
                      <a:r>
                        <a:rPr lang="en-US" sz="1300" dirty="0" smtClean="0"/>
                        <a:t>providing MV</a:t>
                      </a:r>
                      <a:r>
                        <a:rPr lang="en-US" sz="1300" baseline="0" dirty="0" smtClean="0"/>
                        <a:t> </a:t>
                      </a:r>
                      <a:r>
                        <a:rPr lang="en-US" sz="1300" dirty="0" smtClean="0"/>
                        <a:t>offered to employee only</a:t>
                      </a:r>
                      <a:endParaRPr lang="en-US" sz="1300" dirty="0"/>
                    </a:p>
                  </a:txBody>
                  <a:tcPr/>
                </a:tc>
              </a:tr>
              <a:tr h="387508">
                <a:tc>
                  <a:txBody>
                    <a:bodyPr/>
                    <a:lstStyle/>
                    <a:p>
                      <a:pPr algn="ctr"/>
                      <a:r>
                        <a:rPr lang="en-US" sz="1300" b="1" dirty="0" smtClean="0"/>
                        <a:t>1C</a:t>
                      </a:r>
                      <a:endParaRPr lang="en-US" sz="1300" b="1" dirty="0"/>
                    </a:p>
                  </a:txBody>
                  <a:tcPr anchor="ctr"/>
                </a:tc>
                <a:tc>
                  <a:txBody>
                    <a:bodyPr/>
                    <a:lstStyle/>
                    <a:p>
                      <a:r>
                        <a:rPr lang="en-US" sz="1300" dirty="0" smtClean="0"/>
                        <a:t>MEC</a:t>
                      </a:r>
                      <a:r>
                        <a:rPr lang="en-US" sz="1300" baseline="0" dirty="0" smtClean="0"/>
                        <a:t> </a:t>
                      </a:r>
                      <a:r>
                        <a:rPr lang="en-US" sz="1300" dirty="0" smtClean="0"/>
                        <a:t>providing MV offered to employee and at least MEC offered to dependent(s) (not spouse)</a:t>
                      </a:r>
                      <a:endParaRPr lang="en-US" sz="1300" dirty="0"/>
                    </a:p>
                  </a:txBody>
                  <a:tcPr/>
                </a:tc>
              </a:tr>
              <a:tr h="387508">
                <a:tc>
                  <a:txBody>
                    <a:bodyPr/>
                    <a:lstStyle/>
                    <a:p>
                      <a:pPr algn="ctr"/>
                      <a:r>
                        <a:rPr lang="en-US" sz="1300" b="1" dirty="0" smtClean="0"/>
                        <a:t>1D</a:t>
                      </a:r>
                      <a:endParaRPr lang="en-US" sz="1300" b="1" dirty="0"/>
                    </a:p>
                  </a:txBody>
                  <a:tcPr anchor="ctr"/>
                </a:tc>
                <a:tc>
                  <a:txBody>
                    <a:bodyPr/>
                    <a:lstStyle/>
                    <a:p>
                      <a:r>
                        <a:rPr lang="en-US" sz="1300" dirty="0" smtClean="0"/>
                        <a:t>MEC</a:t>
                      </a:r>
                      <a:r>
                        <a:rPr lang="en-US" sz="1300" baseline="0" dirty="0" smtClean="0"/>
                        <a:t> </a:t>
                      </a:r>
                      <a:r>
                        <a:rPr lang="en-US" sz="1300" dirty="0" smtClean="0"/>
                        <a:t>providing</a:t>
                      </a:r>
                      <a:r>
                        <a:rPr lang="en-US" sz="1300" baseline="0" dirty="0" smtClean="0"/>
                        <a:t> MV </a:t>
                      </a:r>
                      <a:r>
                        <a:rPr lang="en-US" sz="1300" dirty="0" smtClean="0"/>
                        <a:t>offered to employee and at least</a:t>
                      </a:r>
                      <a:r>
                        <a:rPr lang="en-US" sz="1300" baseline="0" dirty="0" smtClean="0"/>
                        <a:t> MEC </a:t>
                      </a:r>
                      <a:r>
                        <a:rPr lang="en-US" sz="1300" dirty="0" smtClean="0"/>
                        <a:t>offered to spouse (not dependent(s))</a:t>
                      </a:r>
                      <a:endParaRPr lang="en-US" sz="1300" dirty="0"/>
                    </a:p>
                  </a:txBody>
                  <a:tcPr>
                    <a:solidFill>
                      <a:srgbClr val="ECF0E7"/>
                    </a:solidFill>
                  </a:tcPr>
                </a:tc>
              </a:tr>
              <a:tr h="387508">
                <a:tc>
                  <a:txBody>
                    <a:bodyPr/>
                    <a:lstStyle/>
                    <a:p>
                      <a:pPr algn="ctr"/>
                      <a:r>
                        <a:rPr lang="en-US" sz="1300" b="1" dirty="0" smtClean="0"/>
                        <a:t>1E</a:t>
                      </a:r>
                      <a:endParaRPr lang="en-US" sz="1300" b="1" dirty="0"/>
                    </a:p>
                  </a:txBody>
                  <a:tcPr anchor="ctr">
                    <a:solidFill>
                      <a:srgbClr val="D6DFCB"/>
                    </a:solidFill>
                  </a:tcPr>
                </a:tc>
                <a:tc>
                  <a:txBody>
                    <a:bodyPr/>
                    <a:lstStyle/>
                    <a:p>
                      <a:r>
                        <a:rPr lang="en-US" sz="1300" dirty="0" smtClean="0"/>
                        <a:t>MEC providing MV offered to employee and at least MEC offered to dependent(s) and spouse</a:t>
                      </a:r>
                      <a:endParaRPr lang="en-US" sz="1300" dirty="0"/>
                    </a:p>
                  </a:txBody>
                  <a:tcPr/>
                </a:tc>
              </a:tr>
              <a:tr h="137159">
                <a:tc>
                  <a:txBody>
                    <a:bodyPr/>
                    <a:lstStyle/>
                    <a:p>
                      <a:pPr algn="ctr"/>
                      <a:r>
                        <a:rPr lang="en-US" sz="1300" b="1" dirty="0" smtClean="0"/>
                        <a:t>1F</a:t>
                      </a:r>
                      <a:endParaRPr lang="en-US" sz="1300" b="1" dirty="0"/>
                    </a:p>
                  </a:txBody>
                  <a:tcPr anchor="ctr">
                    <a:solidFill>
                      <a:srgbClr val="ECF0E7"/>
                    </a:solidFill>
                  </a:tcPr>
                </a:tc>
                <a:tc>
                  <a:txBody>
                    <a:bodyPr/>
                    <a:lstStyle/>
                    <a:p>
                      <a:r>
                        <a:rPr lang="en-US" sz="1300" dirty="0" smtClean="0"/>
                        <a:t>MEC NOT providing MV offered</a:t>
                      </a:r>
                      <a:endParaRPr lang="en-US" sz="1300" dirty="0"/>
                    </a:p>
                  </a:txBody>
                  <a:tcPr/>
                </a:tc>
              </a:tr>
            </a:tbl>
          </a:graphicData>
        </a:graphic>
      </p:graphicFrame>
      <p:graphicFrame>
        <p:nvGraphicFramePr>
          <p:cNvPr id="14" name="Content Placeholder 3"/>
          <p:cNvGraphicFramePr>
            <a:graphicFrameLocks/>
          </p:cNvGraphicFramePr>
          <p:nvPr>
            <p:extLst>
              <p:ext uri="{D42A27DB-BD31-4B8C-83A1-F6EECF244321}">
                <p14:modId xmlns:p14="http://schemas.microsoft.com/office/powerpoint/2010/main" val="2695312211"/>
              </p:ext>
            </p:extLst>
          </p:nvPr>
        </p:nvGraphicFramePr>
        <p:xfrm>
          <a:off x="4724398" y="3886200"/>
          <a:ext cx="4267201" cy="2346960"/>
        </p:xfrm>
        <a:graphic>
          <a:graphicData uri="http://schemas.openxmlformats.org/drawingml/2006/table">
            <a:tbl>
              <a:tblPr firstRow="1" bandRow="1">
                <a:tableStyleId>{5C22544A-7EE6-4342-B048-85BDC9FD1C3A}</a:tableStyleId>
              </a:tblPr>
              <a:tblGrid>
                <a:gridCol w="662151"/>
                <a:gridCol w="3605050"/>
              </a:tblGrid>
              <a:tr h="152400">
                <a:tc>
                  <a:txBody>
                    <a:bodyPr/>
                    <a:lstStyle/>
                    <a:p>
                      <a:pPr algn="ctr"/>
                      <a:r>
                        <a:rPr lang="en-US" sz="1300" dirty="0" smtClean="0"/>
                        <a:t>CODE</a:t>
                      </a:r>
                      <a:r>
                        <a:rPr lang="en-US" sz="1300" baseline="0" dirty="0" smtClean="0"/>
                        <a:t> </a:t>
                      </a:r>
                      <a:endParaRPr lang="en-US" sz="1300" dirty="0"/>
                    </a:p>
                  </a:txBody>
                  <a:tcPr anchor="ctr"/>
                </a:tc>
                <a:tc>
                  <a:txBody>
                    <a:bodyPr/>
                    <a:lstStyle/>
                    <a:p>
                      <a:pPr algn="l"/>
                      <a:r>
                        <a:rPr lang="en-US" sz="1300" dirty="0" smtClean="0"/>
                        <a:t>EXPLANATION</a:t>
                      </a:r>
                      <a:endParaRPr lang="en-US" sz="1300" dirty="0"/>
                    </a:p>
                  </a:txBody>
                  <a:tcPr anchor="ctr"/>
                </a:tc>
              </a:tr>
              <a:tr h="289560">
                <a:tc>
                  <a:txBody>
                    <a:bodyPr/>
                    <a:lstStyle/>
                    <a:p>
                      <a:pPr algn="ctr"/>
                      <a:r>
                        <a:rPr lang="en-US" sz="1300" b="1" dirty="0" smtClean="0"/>
                        <a:t>1G</a:t>
                      </a:r>
                      <a:endParaRPr lang="en-US" sz="1300" b="1" dirty="0"/>
                    </a:p>
                  </a:txBody>
                  <a:tcPr anchor="ctr"/>
                </a:tc>
                <a:tc>
                  <a:txBody>
                    <a:bodyPr/>
                    <a:lstStyle/>
                    <a:p>
                      <a:r>
                        <a:rPr lang="en-US" sz="1300" dirty="0" smtClean="0"/>
                        <a:t>Offer of coverage to employee who:</a:t>
                      </a:r>
                    </a:p>
                    <a:p>
                      <a:pPr marL="285750" indent="-285750">
                        <a:buFont typeface="Arial" panose="020B0604020202020204" pitchFamily="34" charset="0"/>
                        <a:buChar char="•"/>
                      </a:pPr>
                      <a:r>
                        <a:rPr lang="en-US" sz="1300" dirty="0" smtClean="0"/>
                        <a:t>Was not a full-time employee for any month of the calendar year and </a:t>
                      </a:r>
                    </a:p>
                    <a:p>
                      <a:pPr marL="285750" indent="-285750">
                        <a:buFont typeface="Arial" panose="020B0604020202020204" pitchFamily="34" charset="0"/>
                        <a:buChar char="•"/>
                      </a:pPr>
                      <a:r>
                        <a:rPr lang="en-US" sz="1300" dirty="0" smtClean="0"/>
                        <a:t>Who enrolled in self-insured coverage for one or more months of the calendar year</a:t>
                      </a:r>
                    </a:p>
                  </a:txBody>
                  <a:tcPr/>
                </a:tc>
              </a:tr>
              <a:tr h="533400">
                <a:tc>
                  <a:txBody>
                    <a:bodyPr/>
                    <a:lstStyle/>
                    <a:p>
                      <a:pPr algn="ctr"/>
                      <a:r>
                        <a:rPr lang="en-US" sz="1300" b="1" dirty="0" smtClean="0"/>
                        <a:t>1H</a:t>
                      </a:r>
                      <a:endParaRPr lang="en-US" sz="1300" b="1" dirty="0"/>
                    </a:p>
                  </a:txBody>
                  <a:tcPr anchor="ctr"/>
                </a:tc>
                <a:tc>
                  <a:txBody>
                    <a:bodyPr/>
                    <a:lstStyle/>
                    <a:p>
                      <a:r>
                        <a:rPr lang="en-US" sz="1300" dirty="0" smtClean="0"/>
                        <a:t>No offer of coverage (employee not offered any health coverage or employee offered coverage that is not MEC)</a:t>
                      </a:r>
                    </a:p>
                  </a:txBody>
                  <a:tcPr/>
                </a:tc>
              </a:tr>
              <a:tr h="0">
                <a:tc>
                  <a:txBody>
                    <a:bodyPr/>
                    <a:lstStyle/>
                    <a:p>
                      <a:pPr algn="ctr"/>
                      <a:r>
                        <a:rPr lang="en-US" sz="1300" b="1" dirty="0" smtClean="0"/>
                        <a:t>1I</a:t>
                      </a:r>
                      <a:endParaRPr lang="en-US" sz="1300" b="1" dirty="0"/>
                    </a:p>
                  </a:txBody>
                  <a:tcPr anchor="ctr"/>
                </a:tc>
                <a:tc>
                  <a:txBody>
                    <a:bodyPr/>
                    <a:lstStyle/>
                    <a:p>
                      <a:r>
                        <a:rPr lang="en-US" sz="1300" dirty="0" smtClean="0"/>
                        <a:t>Qualifying Offer Transition Relief for 2015</a:t>
                      </a:r>
                    </a:p>
                  </a:txBody>
                  <a:tcPr/>
                </a:tc>
              </a:tr>
            </a:tbl>
          </a:graphicData>
        </a:graphic>
      </p:graphicFrame>
    </p:spTree>
    <p:extLst>
      <p:ext uri="{BB962C8B-B14F-4D97-AF65-F5344CB8AC3E}">
        <p14:creationId xmlns:p14="http://schemas.microsoft.com/office/powerpoint/2010/main" val="2436259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1095-C: Part II</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29427854"/>
              </p:ext>
            </p:extLst>
          </p:nvPr>
        </p:nvGraphicFramePr>
        <p:xfrm>
          <a:off x="685800" y="1676400"/>
          <a:ext cx="7848600" cy="914400"/>
        </p:xfrm>
        <a:graphic>
          <a:graphicData uri="http://schemas.openxmlformats.org/drawingml/2006/table">
            <a:tbl>
              <a:tblPr firstRow="1" bandRow="1">
                <a:tableStyleId>{5DA37D80-6434-44D0-A028-1B22A696006F}</a:tableStyleId>
              </a:tblPr>
              <a:tblGrid>
                <a:gridCol w="7848600"/>
              </a:tblGrid>
              <a:tr h="198120">
                <a:tc>
                  <a:txBody>
                    <a:bodyPr/>
                    <a:lstStyle/>
                    <a:p>
                      <a:pPr marL="0" indent="0">
                        <a:buFont typeface="Arial" panose="020B0604020202020204" pitchFamily="34" charset="0"/>
                        <a:buNone/>
                      </a:pPr>
                      <a:r>
                        <a:rPr lang="en-US" sz="1600" dirty="0" smtClean="0"/>
                        <a:t>Line 15–</a:t>
                      </a:r>
                      <a:r>
                        <a:rPr lang="en-US" sz="1600" b="0" dirty="0" smtClean="0"/>
                        <a:t>Affordability of coverage: enter cost of employee share of lowest</a:t>
                      </a:r>
                      <a:r>
                        <a:rPr lang="en-US" sz="1600" b="0" baseline="0" dirty="0" smtClean="0"/>
                        <a:t>-cost monthly premium for self-only minimum value coverage</a:t>
                      </a:r>
                      <a:endParaRPr lang="en-US" sz="1600" b="0" dirty="0" smtClean="0"/>
                    </a:p>
                  </a:txBody>
                  <a:tcPr/>
                </a:tc>
              </a:tr>
              <a:tr h="152400">
                <a:tc>
                  <a:txBody>
                    <a:bodyPr/>
                    <a:lstStyle/>
                    <a:p>
                      <a:pPr marL="0" indent="0">
                        <a:buFont typeface="Arial" panose="020B0604020202020204" pitchFamily="34" charset="0"/>
                        <a:buNone/>
                      </a:pPr>
                      <a:r>
                        <a:rPr lang="en-US" sz="1600" b="1" dirty="0" smtClean="0"/>
                        <a:t>Line</a:t>
                      </a:r>
                      <a:r>
                        <a:rPr lang="en-US" sz="1600" b="1" baseline="0" dirty="0" smtClean="0"/>
                        <a:t> 16–</a:t>
                      </a:r>
                      <a:r>
                        <a:rPr lang="en-US" sz="1600" baseline="0" dirty="0" smtClean="0"/>
                        <a:t>Section </a:t>
                      </a:r>
                      <a:r>
                        <a:rPr lang="en-US" sz="1600" dirty="0" smtClean="0"/>
                        <a:t>4980H safe</a:t>
                      </a:r>
                      <a:r>
                        <a:rPr lang="en-US" sz="1600" baseline="0" dirty="0" smtClean="0"/>
                        <a:t> harbors: enter code indicating why penalty won’t apply</a:t>
                      </a:r>
                      <a:endParaRPr lang="en-US" sz="1600" dirty="0" smtClean="0"/>
                    </a:p>
                  </a:txBody>
                  <a:tcPr/>
                </a:tc>
              </a:tr>
            </a:tbl>
          </a:graphicData>
        </a:graphic>
      </p:graphicFrame>
      <p:pic>
        <p:nvPicPr>
          <p:cNvPr id="4" name="Picture 3"/>
          <p:cNvPicPr>
            <a:picLocks noChangeAspect="1"/>
          </p:cNvPicPr>
          <p:nvPr/>
        </p:nvPicPr>
        <p:blipFill rotWithShape="1">
          <a:blip r:embed="rId3"/>
          <a:srcRect b="222"/>
          <a:stretch/>
        </p:blipFill>
        <p:spPr>
          <a:xfrm>
            <a:off x="443326" y="2743200"/>
            <a:ext cx="8167274" cy="1514746"/>
          </a:xfrm>
          <a:prstGeom prst="rect">
            <a:avLst/>
          </a:prstGeom>
          <a:ln>
            <a:solidFill>
              <a:schemeClr val="tx1"/>
            </a:solidFill>
          </a:ln>
          <a:effectLst>
            <a:outerShdw blurRad="292100" dist="139700" dir="2700000" algn="tl" rotWithShape="0">
              <a:srgbClr val="333333">
                <a:alpha val="65000"/>
              </a:srgbClr>
            </a:outerShdw>
          </a:effectLst>
        </p:spPr>
      </p:pic>
      <p:sp>
        <p:nvSpPr>
          <p:cNvPr id="7" name="Left Arrow 6"/>
          <p:cNvSpPr/>
          <p:nvPr/>
        </p:nvSpPr>
        <p:spPr>
          <a:xfrm>
            <a:off x="8382000" y="3929085"/>
            <a:ext cx="609600" cy="21951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Left Arrow 7"/>
          <p:cNvSpPr/>
          <p:nvPr/>
        </p:nvSpPr>
        <p:spPr>
          <a:xfrm>
            <a:off x="8382000" y="3462803"/>
            <a:ext cx="609600" cy="21951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2722236610"/>
              </p:ext>
            </p:extLst>
          </p:nvPr>
        </p:nvGraphicFramePr>
        <p:xfrm>
          <a:off x="228600" y="4495800"/>
          <a:ext cx="4238899" cy="1935480"/>
        </p:xfrm>
        <a:graphic>
          <a:graphicData uri="http://schemas.openxmlformats.org/drawingml/2006/table">
            <a:tbl>
              <a:tblPr firstRow="1" bandRow="1">
                <a:tableStyleId>{5C22544A-7EE6-4342-B048-85BDC9FD1C3A}</a:tableStyleId>
              </a:tblPr>
              <a:tblGrid>
                <a:gridCol w="733699"/>
                <a:gridCol w="3505200"/>
              </a:tblGrid>
              <a:tr h="213360">
                <a:tc>
                  <a:txBody>
                    <a:bodyPr/>
                    <a:lstStyle/>
                    <a:p>
                      <a:pPr algn="ctr"/>
                      <a:r>
                        <a:rPr lang="en-US" sz="1300" b="1" dirty="0" smtClean="0"/>
                        <a:t>CODE</a:t>
                      </a:r>
                      <a:endParaRPr lang="en-US" sz="1300" b="1" dirty="0"/>
                    </a:p>
                  </a:txBody>
                  <a:tcPr anchor="ctr"/>
                </a:tc>
                <a:tc>
                  <a:txBody>
                    <a:bodyPr/>
                    <a:lstStyle/>
                    <a:p>
                      <a:r>
                        <a:rPr lang="en-US" sz="1300" dirty="0" smtClean="0"/>
                        <a:t>EXPLANATION</a:t>
                      </a:r>
                      <a:endParaRPr lang="en-US" sz="1300" dirty="0"/>
                    </a:p>
                  </a:txBody>
                  <a:tcPr/>
                </a:tc>
              </a:tr>
              <a:tr h="154090">
                <a:tc>
                  <a:txBody>
                    <a:bodyPr/>
                    <a:lstStyle/>
                    <a:p>
                      <a:pPr algn="ctr"/>
                      <a:r>
                        <a:rPr lang="en-US" sz="1300" b="1" dirty="0" smtClean="0"/>
                        <a:t>2A</a:t>
                      </a:r>
                      <a:endParaRPr lang="en-US" sz="1300" b="1" dirty="0"/>
                    </a:p>
                  </a:txBody>
                  <a:tcPr anchor="ctr"/>
                </a:tc>
                <a:tc>
                  <a:txBody>
                    <a:bodyPr/>
                    <a:lstStyle/>
                    <a:p>
                      <a:r>
                        <a:rPr lang="en-US" sz="1300" dirty="0" smtClean="0"/>
                        <a:t>Employee not employed during the month</a:t>
                      </a:r>
                      <a:endParaRPr lang="en-US" sz="1300" dirty="0"/>
                    </a:p>
                  </a:txBody>
                  <a:tcPr/>
                </a:tc>
              </a:tr>
              <a:tr h="0">
                <a:tc>
                  <a:txBody>
                    <a:bodyPr/>
                    <a:lstStyle/>
                    <a:p>
                      <a:pPr algn="ctr"/>
                      <a:r>
                        <a:rPr lang="en-US" sz="1300" b="1" dirty="0" smtClean="0"/>
                        <a:t>2B</a:t>
                      </a:r>
                      <a:endParaRPr lang="en-US" sz="1300" b="1" dirty="0"/>
                    </a:p>
                  </a:txBody>
                  <a:tcPr anchor="ctr"/>
                </a:tc>
                <a:tc>
                  <a:txBody>
                    <a:bodyPr/>
                    <a:lstStyle/>
                    <a:p>
                      <a:r>
                        <a:rPr lang="en-US" sz="1300" dirty="0" smtClean="0"/>
                        <a:t>Employee not a full-time employee</a:t>
                      </a:r>
                      <a:endParaRPr lang="en-US" sz="1300" dirty="0"/>
                    </a:p>
                  </a:txBody>
                  <a:tcPr/>
                </a:tc>
              </a:tr>
              <a:tr h="0">
                <a:tc>
                  <a:txBody>
                    <a:bodyPr/>
                    <a:lstStyle/>
                    <a:p>
                      <a:pPr algn="ctr"/>
                      <a:r>
                        <a:rPr lang="en-US" sz="1300" b="1" dirty="0" smtClean="0"/>
                        <a:t>2C</a:t>
                      </a:r>
                      <a:endParaRPr lang="en-US" sz="1300" b="1" dirty="0"/>
                    </a:p>
                  </a:txBody>
                  <a:tcPr anchor="ctr"/>
                </a:tc>
                <a:tc>
                  <a:txBody>
                    <a:bodyPr/>
                    <a:lstStyle/>
                    <a:p>
                      <a:r>
                        <a:rPr lang="en-US" sz="1300" dirty="0" smtClean="0"/>
                        <a:t>Employee enrolled in coverage offered</a:t>
                      </a:r>
                      <a:endParaRPr lang="en-US" sz="1300" dirty="0"/>
                    </a:p>
                  </a:txBody>
                  <a:tcPr/>
                </a:tc>
              </a:tr>
              <a:tr h="123610">
                <a:tc>
                  <a:txBody>
                    <a:bodyPr/>
                    <a:lstStyle/>
                    <a:p>
                      <a:pPr algn="ctr"/>
                      <a:r>
                        <a:rPr lang="en-US" sz="1300" b="1" dirty="0" smtClean="0"/>
                        <a:t>2D</a:t>
                      </a:r>
                      <a:endParaRPr lang="en-US" sz="1300" b="1" dirty="0"/>
                    </a:p>
                  </a:txBody>
                  <a:tcPr anchor="ctr"/>
                </a:tc>
                <a:tc>
                  <a:txBody>
                    <a:bodyPr/>
                    <a:lstStyle/>
                    <a:p>
                      <a:r>
                        <a:rPr lang="en-US" sz="1300" dirty="0" smtClean="0"/>
                        <a:t>Employee in a 4980H(b) Limited Non-Assessment Period</a:t>
                      </a:r>
                      <a:endParaRPr lang="en-US" sz="1300" dirty="0"/>
                    </a:p>
                  </a:txBody>
                  <a:tcPr/>
                </a:tc>
              </a:tr>
              <a:tr h="138850">
                <a:tc>
                  <a:txBody>
                    <a:bodyPr/>
                    <a:lstStyle/>
                    <a:p>
                      <a:pPr algn="ctr"/>
                      <a:r>
                        <a:rPr lang="en-US" sz="1300" b="1" dirty="0" smtClean="0"/>
                        <a:t>2E</a:t>
                      </a:r>
                      <a:endParaRPr lang="en-US" sz="1300" b="1" dirty="0"/>
                    </a:p>
                  </a:txBody>
                  <a:tcPr anchor="ctr"/>
                </a:tc>
                <a:tc>
                  <a:txBody>
                    <a:bodyPr/>
                    <a:lstStyle/>
                    <a:p>
                      <a:r>
                        <a:rPr lang="en-US" sz="1300" dirty="0" smtClean="0"/>
                        <a:t>Multiemployer interim rule relief</a:t>
                      </a:r>
                      <a:endParaRPr lang="en-US" sz="1300" dirty="0"/>
                    </a:p>
                  </a:txBody>
                  <a:tcPr/>
                </a:tc>
              </a:tr>
            </a:tbl>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2456229006"/>
              </p:ext>
            </p:extLst>
          </p:nvPr>
        </p:nvGraphicFramePr>
        <p:xfrm>
          <a:off x="4572000" y="4495800"/>
          <a:ext cx="4329029" cy="1645920"/>
        </p:xfrm>
        <a:graphic>
          <a:graphicData uri="http://schemas.openxmlformats.org/drawingml/2006/table">
            <a:tbl>
              <a:tblPr firstRow="1" bandRow="1">
                <a:tableStyleId>{5C22544A-7EE6-4342-B048-85BDC9FD1C3A}</a:tableStyleId>
              </a:tblPr>
              <a:tblGrid>
                <a:gridCol w="660560"/>
                <a:gridCol w="3668469"/>
              </a:tblGrid>
              <a:tr h="138850">
                <a:tc>
                  <a:txBody>
                    <a:bodyPr/>
                    <a:lstStyle/>
                    <a:p>
                      <a:pPr algn="ctr"/>
                      <a:r>
                        <a:rPr lang="en-US" sz="1300" b="1" dirty="0" smtClean="0"/>
                        <a:t>CODE</a:t>
                      </a:r>
                      <a:endParaRPr lang="en-US" sz="1300" b="1" dirty="0"/>
                    </a:p>
                  </a:txBody>
                  <a:tcPr anchor="ctr"/>
                </a:tc>
                <a:tc>
                  <a:txBody>
                    <a:bodyPr/>
                    <a:lstStyle/>
                    <a:p>
                      <a:r>
                        <a:rPr lang="en-US" sz="1300" dirty="0" smtClean="0"/>
                        <a:t>EXPLANATION</a:t>
                      </a:r>
                      <a:endParaRPr lang="en-US" sz="1300" dirty="0"/>
                    </a:p>
                  </a:txBody>
                  <a:tcPr/>
                </a:tc>
              </a:tr>
              <a:tr h="230290">
                <a:tc>
                  <a:txBody>
                    <a:bodyPr/>
                    <a:lstStyle/>
                    <a:p>
                      <a:pPr algn="ctr"/>
                      <a:r>
                        <a:rPr lang="en-US" sz="1300" b="1" dirty="0" smtClean="0"/>
                        <a:t>2F</a:t>
                      </a:r>
                      <a:endParaRPr lang="en-US" sz="1300" b="1" dirty="0"/>
                    </a:p>
                  </a:txBody>
                  <a:tcPr anchor="ctr"/>
                </a:tc>
                <a:tc>
                  <a:txBody>
                    <a:bodyPr/>
                    <a:lstStyle/>
                    <a:p>
                      <a:r>
                        <a:rPr lang="en-US" sz="1300" dirty="0" smtClean="0"/>
                        <a:t>4980H affordability Form W-2 safe harbor</a:t>
                      </a:r>
                      <a:endParaRPr lang="en-US" sz="1300" dirty="0"/>
                    </a:p>
                  </a:txBody>
                  <a:tcPr/>
                </a:tc>
              </a:tr>
              <a:tr h="169330">
                <a:tc>
                  <a:txBody>
                    <a:bodyPr/>
                    <a:lstStyle/>
                    <a:p>
                      <a:pPr algn="ctr"/>
                      <a:r>
                        <a:rPr lang="en-US" sz="1300" b="1" dirty="0" smtClean="0"/>
                        <a:t>2G</a:t>
                      </a:r>
                      <a:endParaRPr lang="en-US" sz="1300" b="1" dirty="0"/>
                    </a:p>
                  </a:txBody>
                  <a:tcPr anchor="ctr"/>
                </a:tc>
                <a:tc>
                  <a:txBody>
                    <a:bodyPr/>
                    <a:lstStyle/>
                    <a:p>
                      <a:r>
                        <a:rPr lang="en-US" sz="1300" dirty="0" smtClean="0"/>
                        <a:t>4980H affordability federal poverty line safe harbor</a:t>
                      </a:r>
                      <a:endParaRPr lang="en-US" sz="1300" dirty="0"/>
                    </a:p>
                  </a:txBody>
                  <a:tcPr/>
                </a:tc>
              </a:tr>
              <a:tr h="0">
                <a:tc>
                  <a:txBody>
                    <a:bodyPr/>
                    <a:lstStyle/>
                    <a:p>
                      <a:pPr algn="ctr"/>
                      <a:r>
                        <a:rPr lang="en-US" sz="1300" b="1" dirty="0" smtClean="0"/>
                        <a:t>2H</a:t>
                      </a:r>
                      <a:endParaRPr lang="en-US" sz="1300" b="1" dirty="0"/>
                    </a:p>
                  </a:txBody>
                  <a:tcPr anchor="ctr"/>
                </a:tc>
                <a:tc>
                  <a:txBody>
                    <a:bodyPr/>
                    <a:lstStyle/>
                    <a:p>
                      <a:r>
                        <a:rPr lang="en-US" sz="1300" dirty="0" smtClean="0"/>
                        <a:t>4980H affordability rate of pay safe harbor</a:t>
                      </a:r>
                      <a:endParaRPr lang="en-US" sz="1300" dirty="0"/>
                    </a:p>
                  </a:txBody>
                  <a:tcPr/>
                </a:tc>
              </a:tr>
              <a:tr h="123610">
                <a:tc>
                  <a:txBody>
                    <a:bodyPr/>
                    <a:lstStyle/>
                    <a:p>
                      <a:pPr algn="ctr"/>
                      <a:r>
                        <a:rPr lang="en-US" sz="1300" b="1" dirty="0" smtClean="0"/>
                        <a:t>2I</a:t>
                      </a:r>
                      <a:endParaRPr lang="en-US" sz="1300" b="1" dirty="0"/>
                    </a:p>
                  </a:txBody>
                  <a:tcPr anchor="ctr"/>
                </a:tc>
                <a:tc>
                  <a:txBody>
                    <a:bodyPr/>
                    <a:lstStyle/>
                    <a:p>
                      <a:r>
                        <a:rPr lang="en-US" sz="1300" dirty="0" smtClean="0"/>
                        <a:t>Non-calendar year transition relief applies</a:t>
                      </a:r>
                      <a:endParaRPr lang="en-US" sz="1300" dirty="0"/>
                    </a:p>
                  </a:txBody>
                  <a:tcPr/>
                </a:tc>
              </a:tr>
            </a:tbl>
          </a:graphicData>
        </a:graphic>
      </p:graphicFrame>
      <p:sp>
        <p:nvSpPr>
          <p:cNvPr id="11" name="TextBox 10"/>
          <p:cNvSpPr txBox="1"/>
          <p:nvPr/>
        </p:nvSpPr>
        <p:spPr>
          <a:xfrm>
            <a:off x="4572000" y="6165503"/>
            <a:ext cx="4572000" cy="692497"/>
          </a:xfrm>
          <a:prstGeom prst="rect">
            <a:avLst/>
          </a:prstGeom>
          <a:noFill/>
        </p:spPr>
        <p:txBody>
          <a:bodyPr wrap="square" rtlCol="0">
            <a:spAutoFit/>
          </a:bodyPr>
          <a:lstStyle/>
          <a:p>
            <a:pPr algn="ctr"/>
            <a:r>
              <a:rPr lang="en-US" sz="1300" b="1" dirty="0" smtClean="0">
                <a:solidFill>
                  <a:srgbClr val="FF0000"/>
                </a:solidFill>
              </a:rPr>
              <a:t>NOTE:</a:t>
            </a:r>
            <a:r>
              <a:rPr lang="en-US" sz="1300" dirty="0" smtClean="0">
                <a:solidFill>
                  <a:srgbClr val="FF0000"/>
                </a:solidFill>
              </a:rPr>
              <a:t> Code 2C should be used </a:t>
            </a:r>
            <a:r>
              <a:rPr lang="en-US" sz="1300" dirty="0">
                <a:solidFill>
                  <a:srgbClr val="FF0000"/>
                </a:solidFill>
              </a:rPr>
              <a:t>for </a:t>
            </a:r>
            <a:r>
              <a:rPr lang="en-US" sz="1300" dirty="0" smtClean="0">
                <a:solidFill>
                  <a:srgbClr val="FF0000"/>
                </a:solidFill>
              </a:rPr>
              <a:t>any </a:t>
            </a:r>
            <a:r>
              <a:rPr lang="en-US" sz="1300" dirty="0">
                <a:solidFill>
                  <a:srgbClr val="FF0000"/>
                </a:solidFill>
              </a:rPr>
              <a:t>month in which </a:t>
            </a:r>
            <a:r>
              <a:rPr lang="en-US" sz="1300" dirty="0" smtClean="0">
                <a:solidFill>
                  <a:srgbClr val="FF0000"/>
                </a:solidFill>
              </a:rPr>
              <a:t>the </a:t>
            </a:r>
            <a:r>
              <a:rPr lang="en-US" sz="1300" dirty="0">
                <a:solidFill>
                  <a:srgbClr val="FF0000"/>
                </a:solidFill>
              </a:rPr>
              <a:t>employee enrolled in </a:t>
            </a:r>
            <a:r>
              <a:rPr lang="en-US" sz="1300" dirty="0" smtClean="0">
                <a:solidFill>
                  <a:srgbClr val="FF0000"/>
                </a:solidFill>
              </a:rPr>
              <a:t>the coverage, regardless </a:t>
            </a:r>
            <a:r>
              <a:rPr lang="en-US" sz="1300" dirty="0">
                <a:solidFill>
                  <a:srgbClr val="FF0000"/>
                </a:solidFill>
              </a:rPr>
              <a:t>of whether any other </a:t>
            </a:r>
            <a:r>
              <a:rPr lang="en-US" sz="1300" dirty="0" smtClean="0">
                <a:solidFill>
                  <a:srgbClr val="FF0000"/>
                </a:solidFill>
              </a:rPr>
              <a:t>code could </a:t>
            </a:r>
            <a:r>
              <a:rPr lang="en-US" sz="1300" dirty="0">
                <a:solidFill>
                  <a:srgbClr val="FF0000"/>
                </a:solidFill>
              </a:rPr>
              <a:t>also apply </a:t>
            </a:r>
            <a:endParaRPr lang="en-US" sz="1300" b="1" dirty="0">
              <a:solidFill>
                <a:srgbClr val="FF0000"/>
              </a:solidFill>
            </a:endParaRPr>
          </a:p>
        </p:txBody>
      </p:sp>
    </p:spTree>
    <p:extLst>
      <p:ext uri="{BB962C8B-B14F-4D97-AF65-F5344CB8AC3E}">
        <p14:creationId xmlns:p14="http://schemas.microsoft.com/office/powerpoint/2010/main" val="34382687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 1095-C: Part III (Combined Reporting for Self-funded ALEs)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82217339"/>
              </p:ext>
            </p:extLst>
          </p:nvPr>
        </p:nvGraphicFramePr>
        <p:xfrm>
          <a:off x="1828800" y="2418080"/>
          <a:ext cx="5410200" cy="1849120"/>
        </p:xfrm>
        <a:graphic>
          <a:graphicData uri="http://schemas.openxmlformats.org/drawingml/2006/table">
            <a:tbl>
              <a:tblPr firstRow="1" bandRow="1">
                <a:tableStyleId>{5C22544A-7EE6-4342-B048-85BDC9FD1C3A}</a:tableStyleId>
              </a:tblPr>
              <a:tblGrid>
                <a:gridCol w="5410200"/>
              </a:tblGrid>
              <a:tr h="326291">
                <a:tc>
                  <a:txBody>
                    <a:bodyPr/>
                    <a:lstStyle/>
                    <a:p>
                      <a:r>
                        <a:rPr lang="en-US" dirty="0" smtClean="0"/>
                        <a:t>Covered Individuals</a:t>
                      </a:r>
                    </a:p>
                  </a:txBody>
                  <a:tcPr/>
                </a:tc>
              </a:tr>
              <a:tr h="370840">
                <a:tc>
                  <a:txBody>
                    <a:bodyPr/>
                    <a:lstStyle/>
                    <a:p>
                      <a:pPr marL="285750" indent="-285750">
                        <a:buFont typeface="Arial" panose="020B0604020202020204" pitchFamily="34" charset="0"/>
                        <a:buChar char="•"/>
                      </a:pPr>
                      <a:r>
                        <a:rPr lang="en-US" dirty="0" smtClean="0"/>
                        <a:t>Name of covered individual</a:t>
                      </a:r>
                    </a:p>
                  </a:txBody>
                  <a:tcPr/>
                </a:tc>
              </a:tr>
              <a:tr h="370840">
                <a:tc>
                  <a:txBody>
                    <a:bodyPr/>
                    <a:lstStyle/>
                    <a:p>
                      <a:pPr marL="285750" indent="-285750">
                        <a:buFont typeface="Arial" panose="020B0604020202020204" pitchFamily="34" charset="0"/>
                        <a:buChar char="•"/>
                      </a:pPr>
                      <a:r>
                        <a:rPr lang="en-US" dirty="0" smtClean="0"/>
                        <a:t>SSN (or</a:t>
                      </a:r>
                      <a:r>
                        <a:rPr lang="en-US" baseline="0" dirty="0" smtClean="0"/>
                        <a:t> DOB)</a:t>
                      </a:r>
                      <a:endParaRPr lang="en-US" dirty="0" smtClean="0"/>
                    </a:p>
                  </a:txBody>
                  <a:tcPr/>
                </a:tc>
              </a:tr>
              <a:tr h="370840">
                <a:tc>
                  <a:txBody>
                    <a:bodyPr/>
                    <a:lstStyle/>
                    <a:p>
                      <a:pPr marL="285750" indent="-285750">
                        <a:buFont typeface="Arial" panose="020B0604020202020204" pitchFamily="34" charset="0"/>
                        <a:buChar char="•"/>
                      </a:pPr>
                      <a:r>
                        <a:rPr lang="en-US" dirty="0" smtClean="0"/>
                        <a:t>Whether covered for all 12 months of th</a:t>
                      </a:r>
                      <a:r>
                        <a:rPr lang="en-US" baseline="0" dirty="0" smtClean="0"/>
                        <a:t>e year</a:t>
                      </a:r>
                      <a:endParaRPr lang="en-US" dirty="0" smtClean="0"/>
                    </a:p>
                  </a:txBody>
                  <a:tcPr/>
                </a:tc>
              </a:tr>
              <a:tr h="370840">
                <a:tc>
                  <a:txBody>
                    <a:bodyPr/>
                    <a:lstStyle/>
                    <a:p>
                      <a:pPr marL="285750" indent="-285750">
                        <a:buFont typeface="Arial" panose="020B0604020202020204" pitchFamily="34" charset="0"/>
                        <a:buChar char="•"/>
                      </a:pPr>
                      <a:r>
                        <a:rPr lang="en-US" dirty="0" smtClean="0"/>
                        <a:t>Months covered</a:t>
                      </a:r>
                      <a:r>
                        <a:rPr lang="en-US" baseline="0" dirty="0" smtClean="0"/>
                        <a:t> (if not all 12 months)</a:t>
                      </a:r>
                      <a:endParaRPr lang="en-US" dirty="0" smtClean="0"/>
                    </a:p>
                  </a:txBody>
                  <a:tcPr/>
                </a:tc>
              </a:tr>
            </a:tbl>
          </a:graphicData>
        </a:graphic>
      </p:graphicFrame>
      <p:sp>
        <p:nvSpPr>
          <p:cNvPr id="3" name="TextBox 2"/>
          <p:cNvSpPr txBox="1"/>
          <p:nvPr/>
        </p:nvSpPr>
        <p:spPr>
          <a:xfrm>
            <a:off x="0" y="1639669"/>
            <a:ext cx="9144000" cy="707886"/>
          </a:xfrm>
          <a:prstGeom prst="rect">
            <a:avLst/>
          </a:prstGeom>
          <a:noFill/>
        </p:spPr>
        <p:txBody>
          <a:bodyPr wrap="square" rtlCol="0">
            <a:spAutoFit/>
          </a:bodyPr>
          <a:lstStyle/>
          <a:p>
            <a:pPr algn="ctr"/>
            <a:r>
              <a:rPr lang="en-US" sz="2000" b="1" dirty="0" smtClean="0">
                <a:solidFill>
                  <a:srgbClr val="FF0000"/>
                </a:solidFill>
              </a:rPr>
              <a:t>Employers with self-funded plans will complete one Form 1095-C for each employee who enrolls in the health coverage (whether full-time or not)</a:t>
            </a:r>
            <a:endParaRPr lang="en-US" sz="2000" b="1" dirty="0">
              <a:solidFill>
                <a:srgbClr val="FF0000"/>
              </a:solidFill>
            </a:endParaRPr>
          </a:p>
        </p:txBody>
      </p:sp>
      <p:pic>
        <p:nvPicPr>
          <p:cNvPr id="5" name="Picture 4"/>
          <p:cNvPicPr>
            <a:picLocks noChangeAspect="1"/>
          </p:cNvPicPr>
          <p:nvPr/>
        </p:nvPicPr>
        <p:blipFill rotWithShape="1">
          <a:blip r:embed="rId3"/>
          <a:srcRect b="16592"/>
          <a:stretch/>
        </p:blipFill>
        <p:spPr>
          <a:xfrm>
            <a:off x="221456" y="4495800"/>
            <a:ext cx="8701088" cy="2057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16771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92500"/>
          </a:bodyPr>
          <a:lstStyle/>
          <a:p>
            <a:r>
              <a:rPr lang="en-US" dirty="0" smtClean="0"/>
              <a:t>Company B is an ALE that has 89 full-time and FTE employees (40 full-time employees), and provides a fully-insured plan for its eligible employees.</a:t>
            </a:r>
          </a:p>
          <a:p>
            <a:pPr lvl="1"/>
            <a:r>
              <a:rPr lang="en-US" dirty="0" smtClean="0"/>
              <a:t>Mary is a full-time employee of Company B, and was offered affordable MEC that provides MV for herself and her family members for the full 2014 calendar year</a:t>
            </a:r>
          </a:p>
          <a:p>
            <a:pPr lvl="1"/>
            <a:r>
              <a:rPr lang="en-US" dirty="0" smtClean="0"/>
              <a:t>Mary enrolled herself in the coverage offered by Company B for coverage beginning Jan. 1, 2014</a:t>
            </a:r>
            <a:endParaRPr lang="en-US" dirty="0"/>
          </a:p>
        </p:txBody>
      </p:sp>
    </p:spTree>
    <p:extLst>
      <p:ext uri="{BB962C8B-B14F-4D97-AF65-F5344CB8AC3E}">
        <p14:creationId xmlns:p14="http://schemas.microsoft.com/office/powerpoint/2010/main" val="31875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Presenters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3429459"/>
              </p:ext>
            </p:extLst>
          </p:nvPr>
        </p:nvGraphicFramePr>
        <p:xfrm>
          <a:off x="457200" y="1752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9649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Example: Form 1094-C, Parts I and II</a:t>
            </a:r>
            <a:endParaRPr lang="en-US" dirty="0">
              <a:latin typeface="+mj-lt"/>
            </a:endParaRPr>
          </a:p>
        </p:txBody>
      </p:sp>
      <p:pic>
        <p:nvPicPr>
          <p:cNvPr id="4" name="Picture 3"/>
          <p:cNvPicPr>
            <a:picLocks noChangeAspect="1"/>
          </p:cNvPicPr>
          <p:nvPr/>
        </p:nvPicPr>
        <p:blipFill>
          <a:blip r:embed="rId2"/>
          <a:stretch>
            <a:fillRect/>
          </a:stretch>
        </p:blipFill>
        <p:spPr>
          <a:xfrm>
            <a:off x="533400" y="1676400"/>
            <a:ext cx="7848600" cy="500123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312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Example: Form 1094-C, Part III</a:t>
            </a:r>
            <a:endParaRPr lang="en-US" dirty="0">
              <a:latin typeface="+mj-lt"/>
            </a:endParaRPr>
          </a:p>
        </p:txBody>
      </p:sp>
      <p:sp>
        <p:nvSpPr>
          <p:cNvPr id="5" name="Content Placeholder 4"/>
          <p:cNvSpPr>
            <a:spLocks noGrp="1"/>
          </p:cNvSpPr>
          <p:nvPr>
            <p:ph idx="1"/>
          </p:nvPr>
        </p:nvSpPr>
        <p:spPr/>
        <p:txBody>
          <a:bodyPr/>
          <a:lstStyle/>
          <a:p>
            <a:r>
              <a:rPr lang="en-US" dirty="0" smtClean="0"/>
              <a:t>Assume Company B:</a:t>
            </a:r>
          </a:p>
          <a:p>
            <a:pPr lvl="1"/>
            <a:r>
              <a:rPr lang="en-US" dirty="0" smtClean="0"/>
              <a:t>Maintained a consistent workforce for the full 2014 calendar year</a:t>
            </a:r>
          </a:p>
          <a:p>
            <a:pPr lvl="1"/>
            <a:r>
              <a:rPr lang="en-US" dirty="0" smtClean="0"/>
              <a:t>Offered coverage to substantially all full-time employees (and dependents) for all of 2014</a:t>
            </a:r>
            <a:endParaRPr lang="en-US" dirty="0"/>
          </a:p>
        </p:txBody>
      </p:sp>
      <p:pic>
        <p:nvPicPr>
          <p:cNvPr id="3" name="Picture 2"/>
          <p:cNvPicPr>
            <a:picLocks noChangeAspect="1"/>
          </p:cNvPicPr>
          <p:nvPr/>
        </p:nvPicPr>
        <p:blipFill>
          <a:blip r:embed="rId2"/>
          <a:stretch>
            <a:fillRect/>
          </a:stretch>
        </p:blipFill>
        <p:spPr>
          <a:xfrm>
            <a:off x="228600" y="4497462"/>
            <a:ext cx="8686800" cy="1903338"/>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790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Form 1095-C</a:t>
            </a:r>
            <a:endParaRPr lang="en-US" dirty="0"/>
          </a:p>
        </p:txBody>
      </p:sp>
      <p:pic>
        <p:nvPicPr>
          <p:cNvPr id="4" name="Picture 3"/>
          <p:cNvPicPr>
            <a:picLocks noChangeAspect="1"/>
          </p:cNvPicPr>
          <p:nvPr/>
        </p:nvPicPr>
        <p:blipFill>
          <a:blip r:embed="rId2"/>
          <a:stretch>
            <a:fillRect/>
          </a:stretch>
        </p:blipFill>
        <p:spPr>
          <a:xfrm>
            <a:off x="152400" y="1676400"/>
            <a:ext cx="8786813" cy="4853235"/>
          </a:xfrm>
          <a:prstGeom prst="rect">
            <a:avLst/>
          </a:prstGeom>
          <a:ln>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stretch>
            <a:fillRect/>
          </a:stretch>
        </p:blipFill>
        <p:spPr>
          <a:xfrm>
            <a:off x="1" y="2057400"/>
            <a:ext cx="1981200" cy="481626"/>
          </a:xfrm>
          <a:prstGeom prst="rect">
            <a:avLst/>
          </a:prstGeom>
        </p:spPr>
      </p:pic>
      <p:pic>
        <p:nvPicPr>
          <p:cNvPr id="5" name="Picture 4"/>
          <p:cNvPicPr>
            <a:picLocks noChangeAspect="1"/>
          </p:cNvPicPr>
          <p:nvPr/>
        </p:nvPicPr>
        <p:blipFill>
          <a:blip r:embed="rId3"/>
          <a:stretch>
            <a:fillRect/>
          </a:stretch>
        </p:blipFill>
        <p:spPr>
          <a:xfrm>
            <a:off x="0" y="3100200"/>
            <a:ext cx="2993395" cy="481626"/>
          </a:xfrm>
          <a:prstGeom prst="rect">
            <a:avLst/>
          </a:prstGeom>
        </p:spPr>
      </p:pic>
    </p:spTree>
    <p:extLst>
      <p:ext uri="{BB962C8B-B14F-4D97-AF65-F5344CB8AC3E}">
        <p14:creationId xmlns:p14="http://schemas.microsoft.com/office/powerpoint/2010/main" val="3270836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6056: Methods of Reporting</a:t>
            </a:r>
            <a:endParaRPr lang="en-US" dirty="0"/>
          </a:p>
        </p:txBody>
      </p:sp>
      <p:pic>
        <p:nvPicPr>
          <p:cNvPr id="4" name="Picture 3"/>
          <p:cNvPicPr>
            <a:picLocks noChangeAspect="1"/>
          </p:cNvPicPr>
          <p:nvPr/>
        </p:nvPicPr>
        <p:blipFill>
          <a:blip r:embed="rId2"/>
          <a:stretch>
            <a:fillRect/>
          </a:stretch>
        </p:blipFill>
        <p:spPr>
          <a:xfrm>
            <a:off x="5638800" y="1219200"/>
            <a:ext cx="2798307" cy="609653"/>
          </a:xfrm>
          <a:prstGeom prst="rect">
            <a:avLst/>
          </a:prstGeom>
        </p:spPr>
      </p:pic>
    </p:spTree>
    <p:extLst>
      <p:ext uri="{BB962C8B-B14F-4D97-AF65-F5344CB8AC3E}">
        <p14:creationId xmlns:p14="http://schemas.microsoft.com/office/powerpoint/2010/main" val="2206602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Reporting</a:t>
            </a:r>
            <a:endParaRPr lang="en-US" dirty="0"/>
          </a:p>
        </p:txBody>
      </p:sp>
      <p:graphicFrame>
        <p:nvGraphicFramePr>
          <p:cNvPr id="4" name="Diagram 3"/>
          <p:cNvGraphicFramePr/>
          <p:nvPr>
            <p:extLst>
              <p:ext uri="{D42A27DB-BD31-4B8C-83A1-F6EECF244321}">
                <p14:modId xmlns:p14="http://schemas.microsoft.com/office/powerpoint/2010/main" val="1587528814"/>
              </p:ext>
            </p:extLst>
          </p:nvPr>
        </p:nvGraphicFramePr>
        <p:xfrm>
          <a:off x="304800" y="1752600"/>
          <a:ext cx="8686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83619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Method of Reporting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6778045"/>
              </p:ext>
            </p:extLst>
          </p:nvPr>
        </p:nvGraphicFramePr>
        <p:xfrm>
          <a:off x="228600" y="1600200"/>
          <a:ext cx="8686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53846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Qualifying Offer Method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0298946"/>
              </p:ext>
            </p:extLst>
          </p:nvPr>
        </p:nvGraphicFramePr>
        <p:xfrm>
          <a:off x="148975" y="2971800"/>
          <a:ext cx="85344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nip Single Corner Rectangle 4"/>
          <p:cNvSpPr/>
          <p:nvPr/>
        </p:nvSpPr>
        <p:spPr>
          <a:xfrm>
            <a:off x="685800" y="1825091"/>
            <a:ext cx="7772399" cy="918109"/>
          </a:xfrm>
          <a:prstGeom prst="snip1Rect">
            <a:avLst/>
          </a:prstGeom>
        </p:spPr>
        <p:style>
          <a:lnRef idx="2">
            <a:schemeClr val="accent5"/>
          </a:lnRef>
          <a:fillRef idx="1">
            <a:schemeClr val="lt1"/>
          </a:fillRef>
          <a:effectRef idx="0">
            <a:schemeClr val="accent5"/>
          </a:effectRef>
          <a:fontRef idx="minor">
            <a:schemeClr val="dk1"/>
          </a:fontRef>
        </p:style>
        <p:txBody>
          <a:bodyPr rtlCol="0" anchor="t"/>
          <a:lstStyle/>
          <a:p>
            <a:pPr algn="ctr"/>
            <a:r>
              <a:rPr lang="en-US" sz="2118" dirty="0"/>
              <a:t>ALE must make a </a:t>
            </a:r>
            <a:r>
              <a:rPr lang="en-US" sz="2118" b="1" dirty="0"/>
              <a:t>Qualifying Offer</a:t>
            </a:r>
            <a:r>
              <a:rPr lang="en-US" sz="2118" dirty="0"/>
              <a:t> for </a:t>
            </a:r>
            <a:r>
              <a:rPr lang="en-US" sz="2118" u="sng" dirty="0"/>
              <a:t>all months of a year</a:t>
            </a:r>
            <a:r>
              <a:rPr lang="en-US" sz="2118" dirty="0"/>
              <a:t> in which the employee was full-time under Section 4980H</a:t>
            </a:r>
          </a:p>
          <a:p>
            <a:pPr algn="ctr"/>
            <a:r>
              <a:rPr lang="en-US" sz="2118" dirty="0"/>
              <a:t> </a:t>
            </a:r>
          </a:p>
        </p:txBody>
      </p:sp>
    </p:spTree>
    <p:extLst>
      <p:ext uri="{BB962C8B-B14F-4D97-AF65-F5344CB8AC3E}">
        <p14:creationId xmlns:p14="http://schemas.microsoft.com/office/powerpoint/2010/main" val="2921988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Reporting Using the Qualifying Offer Method</a:t>
            </a:r>
            <a:endParaRPr lang="en-US" dirty="0"/>
          </a:p>
        </p:txBody>
      </p:sp>
      <p:grpSp>
        <p:nvGrpSpPr>
          <p:cNvPr id="8" name="Group 7"/>
          <p:cNvGrpSpPr/>
          <p:nvPr/>
        </p:nvGrpSpPr>
        <p:grpSpPr>
          <a:xfrm>
            <a:off x="152400" y="5423565"/>
            <a:ext cx="8839200" cy="1205835"/>
            <a:chOff x="152400" y="1835482"/>
            <a:chExt cx="8839200" cy="1205835"/>
          </a:xfrm>
        </p:grpSpPr>
        <p:pic>
          <p:nvPicPr>
            <p:cNvPr id="6" name="Picture 5"/>
            <p:cNvPicPr>
              <a:picLocks noChangeAspect="1"/>
            </p:cNvPicPr>
            <p:nvPr/>
          </p:nvPicPr>
          <p:blipFill rotWithShape="1">
            <a:blip r:embed="rId2"/>
            <a:srcRect t="1724" r="606" b="1724"/>
            <a:stretch/>
          </p:blipFill>
          <p:spPr>
            <a:xfrm>
              <a:off x="152400" y="1835482"/>
              <a:ext cx="8839200" cy="1205835"/>
            </a:xfrm>
            <a:prstGeom prst="rect">
              <a:avLst/>
            </a:prstGeom>
            <a:ln>
              <a:solidFill>
                <a:schemeClr val="tx1"/>
              </a:solidFill>
            </a:ln>
            <a:effectLst>
              <a:outerShdw blurRad="292100" dist="139700" dir="2700000" algn="tl" rotWithShape="0">
                <a:srgbClr val="333333">
                  <a:alpha val="65000"/>
                </a:srgbClr>
              </a:outerShdw>
            </a:effectLst>
          </p:spPr>
        </p:pic>
        <p:sp>
          <p:nvSpPr>
            <p:cNvPr id="7" name="Oval 6"/>
            <p:cNvSpPr/>
            <p:nvPr/>
          </p:nvSpPr>
          <p:spPr>
            <a:xfrm>
              <a:off x="914400" y="1911682"/>
              <a:ext cx="685800"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Table 8"/>
          <p:cNvGraphicFramePr>
            <a:graphicFrameLocks noGrp="1"/>
          </p:cNvGraphicFramePr>
          <p:nvPr>
            <p:extLst>
              <p:ext uri="{D42A27DB-BD31-4B8C-83A1-F6EECF244321}">
                <p14:modId xmlns:p14="http://schemas.microsoft.com/office/powerpoint/2010/main" val="3768468321"/>
              </p:ext>
            </p:extLst>
          </p:nvPr>
        </p:nvGraphicFramePr>
        <p:xfrm>
          <a:off x="880730" y="3352800"/>
          <a:ext cx="7315200" cy="1925320"/>
        </p:xfrm>
        <a:graphic>
          <a:graphicData uri="http://schemas.openxmlformats.org/drawingml/2006/table">
            <a:tbl>
              <a:tblPr firstRow="1" bandRow="1">
                <a:tableStyleId>{5C22544A-7EE6-4342-B048-85BDC9FD1C3A}</a:tableStyleId>
              </a:tblPr>
              <a:tblGrid>
                <a:gridCol w="7315200"/>
              </a:tblGrid>
              <a:tr h="370840">
                <a:tc>
                  <a:txBody>
                    <a:bodyPr/>
                    <a:lstStyle/>
                    <a:p>
                      <a:r>
                        <a:rPr lang="en-US" dirty="0" smtClean="0"/>
                        <a:t>In Part II of Form 1095-C:</a:t>
                      </a:r>
                    </a:p>
                  </a:txBody>
                  <a:tcPr/>
                </a:tc>
              </a:tr>
              <a:tr h="370840">
                <a:tc>
                  <a:txBody>
                    <a:bodyPr/>
                    <a:lstStyle/>
                    <a:p>
                      <a:pPr marL="285750" indent="-285750">
                        <a:buFont typeface="Arial" panose="020B0604020202020204" pitchFamily="34" charset="0"/>
                        <a:buChar char="•"/>
                      </a:pPr>
                      <a:r>
                        <a:rPr lang="en-US" b="1" dirty="0" smtClean="0"/>
                        <a:t>Offer of coverage: </a:t>
                      </a:r>
                      <a:r>
                        <a:rPr lang="en-US" dirty="0" smtClean="0"/>
                        <a:t>enter Code 1A</a:t>
                      </a:r>
                      <a:r>
                        <a:rPr lang="en-US" baseline="0" dirty="0" smtClean="0"/>
                        <a:t> in either the “All 12 months” box (or all of the monthly boxes) to indicate that the employee received a Qualifying Offer for all 12 months</a:t>
                      </a:r>
                      <a:endParaRPr lang="en-US" dirty="0" smtClean="0"/>
                    </a:p>
                  </a:txBody>
                  <a:tcPr/>
                </a:tc>
              </a:tr>
              <a:tr h="370840">
                <a:tc>
                  <a:txBody>
                    <a:bodyPr/>
                    <a:lstStyle/>
                    <a:p>
                      <a:pPr marL="285750" indent="-285750">
                        <a:buFont typeface="Arial" panose="020B0604020202020204" pitchFamily="34" charset="0"/>
                        <a:buChar char="•"/>
                      </a:pPr>
                      <a:r>
                        <a:rPr lang="en-US" b="1" dirty="0" smtClean="0"/>
                        <a:t>Employee cost: </a:t>
                      </a:r>
                      <a:r>
                        <a:rPr lang="en-US" dirty="0" smtClean="0"/>
                        <a:t>DO NOT enter a dollar amount for the employee</a:t>
                      </a:r>
                      <a:r>
                        <a:rPr lang="en-US" baseline="0" dirty="0" smtClean="0"/>
                        <a:t> cost for any month</a:t>
                      </a:r>
                      <a:endParaRPr lang="en-US" dirty="0" smtClean="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23882686"/>
              </p:ext>
            </p:extLst>
          </p:nvPr>
        </p:nvGraphicFramePr>
        <p:xfrm>
          <a:off x="899160" y="1638449"/>
          <a:ext cx="7315200" cy="741680"/>
        </p:xfrm>
        <a:graphic>
          <a:graphicData uri="http://schemas.openxmlformats.org/drawingml/2006/table">
            <a:tbl>
              <a:tblPr firstRow="1" bandRow="1">
                <a:tableStyleId>{5C22544A-7EE6-4342-B048-85BDC9FD1C3A}</a:tableStyleId>
              </a:tblPr>
              <a:tblGrid>
                <a:gridCol w="7315200"/>
              </a:tblGrid>
              <a:tr h="370840">
                <a:tc>
                  <a:txBody>
                    <a:bodyPr/>
                    <a:lstStyle/>
                    <a:p>
                      <a:r>
                        <a:rPr lang="en-US" dirty="0" smtClean="0"/>
                        <a:t>In Part II of Form 1094-C:</a:t>
                      </a:r>
                    </a:p>
                  </a:txBody>
                  <a:tcPr/>
                </a:tc>
              </a:tr>
              <a:tr h="370840">
                <a:tc>
                  <a:txBody>
                    <a:bodyPr/>
                    <a:lstStyle/>
                    <a:p>
                      <a:pPr marL="285750" indent="-285750">
                        <a:buFont typeface="Arial" panose="020B0604020202020204" pitchFamily="34" charset="0"/>
                        <a:buChar char="•"/>
                      </a:pPr>
                      <a:r>
                        <a:rPr lang="en-US" b="1" dirty="0" smtClean="0"/>
                        <a:t>Certifications of Eligibility: </a:t>
                      </a:r>
                      <a:r>
                        <a:rPr lang="en-US" dirty="0" smtClean="0"/>
                        <a:t>Check box</a:t>
                      </a:r>
                      <a:r>
                        <a:rPr lang="en-US" baseline="0" dirty="0" smtClean="0"/>
                        <a:t> A, Qualifying Offer Method</a:t>
                      </a:r>
                      <a:endParaRPr lang="en-US" dirty="0" smtClean="0"/>
                    </a:p>
                  </a:txBody>
                  <a:tcPr/>
                </a:tc>
              </a:tr>
            </a:tbl>
          </a:graphicData>
        </a:graphic>
      </p:graphicFrame>
      <p:grpSp>
        <p:nvGrpSpPr>
          <p:cNvPr id="12" name="Group 11"/>
          <p:cNvGrpSpPr/>
          <p:nvPr/>
        </p:nvGrpSpPr>
        <p:grpSpPr>
          <a:xfrm>
            <a:off x="127914" y="2514600"/>
            <a:ext cx="8856514" cy="665184"/>
            <a:chOff x="127914" y="2514600"/>
            <a:chExt cx="8856514" cy="665184"/>
          </a:xfrm>
        </p:grpSpPr>
        <p:pic>
          <p:nvPicPr>
            <p:cNvPr id="5" name="Picture 4"/>
            <p:cNvPicPr>
              <a:picLocks noChangeAspect="1"/>
            </p:cNvPicPr>
            <p:nvPr/>
          </p:nvPicPr>
          <p:blipFill>
            <a:blip r:embed="rId3"/>
            <a:stretch>
              <a:fillRect/>
            </a:stretch>
          </p:blipFill>
          <p:spPr>
            <a:xfrm>
              <a:off x="140465" y="2514600"/>
              <a:ext cx="8843963" cy="588984"/>
            </a:xfrm>
            <a:prstGeom prst="rect">
              <a:avLst/>
            </a:prstGeom>
            <a:ln>
              <a:solidFill>
                <a:schemeClr val="tx1"/>
              </a:solidFill>
            </a:ln>
            <a:effectLst>
              <a:outerShdw blurRad="292100" dist="139700" dir="2700000" algn="tl" rotWithShape="0">
                <a:srgbClr val="333333">
                  <a:alpha val="65000"/>
                </a:srgbClr>
              </a:outerShdw>
            </a:effectLst>
          </p:spPr>
        </p:pic>
        <p:sp>
          <p:nvSpPr>
            <p:cNvPr id="11" name="Oval 10"/>
            <p:cNvSpPr/>
            <p:nvPr/>
          </p:nvSpPr>
          <p:spPr>
            <a:xfrm>
              <a:off x="127914" y="2667000"/>
              <a:ext cx="1853286" cy="5127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03481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Qualifying Offer Method:                           2015 Transition Relief</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32385"/>
              </p:ext>
            </p:extLst>
          </p:nvPr>
        </p:nvGraphicFramePr>
        <p:xfrm>
          <a:off x="228600" y="1828800"/>
          <a:ext cx="8757864" cy="460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9149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Reporting Using the Qualifying Offer Method Transition Relief for 2015</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564238005"/>
              </p:ext>
            </p:extLst>
          </p:nvPr>
        </p:nvGraphicFramePr>
        <p:xfrm>
          <a:off x="455407" y="3337560"/>
          <a:ext cx="8229600" cy="1920240"/>
        </p:xfrm>
        <a:graphic>
          <a:graphicData uri="http://schemas.openxmlformats.org/drawingml/2006/table">
            <a:tbl>
              <a:tblPr firstRow="1" bandRow="1">
                <a:tableStyleId>{5C22544A-7EE6-4342-B048-85BDC9FD1C3A}</a:tableStyleId>
              </a:tblPr>
              <a:tblGrid>
                <a:gridCol w="8229600"/>
              </a:tblGrid>
              <a:tr h="218439">
                <a:tc>
                  <a:txBody>
                    <a:bodyPr/>
                    <a:lstStyle/>
                    <a:p>
                      <a:r>
                        <a:rPr lang="en-US" dirty="0" smtClean="0"/>
                        <a:t>In Part II of Form 1095-C:</a:t>
                      </a:r>
                    </a:p>
                  </a:txBody>
                  <a:tcPr/>
                </a:tc>
              </a:tr>
              <a:tr h="914399">
                <a:tc>
                  <a:txBody>
                    <a:bodyPr/>
                    <a:lstStyle/>
                    <a:p>
                      <a:pPr marL="285750" indent="-285750">
                        <a:buFont typeface="Arial" panose="020B0604020202020204" pitchFamily="34" charset="0"/>
                        <a:buChar char="•"/>
                      </a:pPr>
                      <a:r>
                        <a:rPr lang="en-US" b="1" dirty="0" smtClean="0"/>
                        <a:t>Offer of coverage:</a:t>
                      </a:r>
                    </a:p>
                    <a:p>
                      <a:pPr marL="742950" lvl="1" indent="-285750">
                        <a:buFont typeface="Arial" panose="020B0604020202020204" pitchFamily="34" charset="0"/>
                        <a:buChar char="•"/>
                      </a:pPr>
                      <a:r>
                        <a:rPr lang="en-US" dirty="0" smtClean="0"/>
                        <a:t>Enter </a:t>
                      </a:r>
                      <a:r>
                        <a:rPr lang="en-US" b="1" dirty="0" smtClean="0"/>
                        <a:t>Code 1A</a:t>
                      </a:r>
                      <a:r>
                        <a:rPr lang="en-US" baseline="0" dirty="0" smtClean="0"/>
                        <a:t> for each month in which a Qualifying Offer was received</a:t>
                      </a:r>
                    </a:p>
                    <a:p>
                      <a:pPr marL="742950" lvl="1" indent="-285750">
                        <a:buFont typeface="Arial" panose="020B0604020202020204" pitchFamily="34" charset="0"/>
                        <a:buChar char="•"/>
                      </a:pPr>
                      <a:r>
                        <a:rPr lang="en-US" baseline="0" dirty="0" smtClean="0"/>
                        <a:t>Enter </a:t>
                      </a:r>
                      <a:r>
                        <a:rPr lang="en-US" b="1" baseline="0" dirty="0" smtClean="0"/>
                        <a:t>Code 1I</a:t>
                      </a:r>
                      <a:r>
                        <a:rPr lang="en-US" baseline="0" dirty="0" smtClean="0"/>
                        <a:t> for each month in which the Transition Relief applies (i.e., each month a Qualifying Offer was not received)</a:t>
                      </a:r>
                      <a:endParaRPr lang="en-US" dirty="0" smtClean="0"/>
                    </a:p>
                  </a:txBody>
                  <a:tcPr/>
                </a:tc>
              </a:tr>
              <a:tr h="198120">
                <a:tc>
                  <a:txBody>
                    <a:bodyPr/>
                    <a:lstStyle/>
                    <a:p>
                      <a:pPr marL="285750" indent="-285750">
                        <a:buFont typeface="Arial" panose="020B0604020202020204" pitchFamily="34" charset="0"/>
                        <a:buChar char="•"/>
                      </a:pPr>
                      <a:r>
                        <a:rPr lang="en-US" b="1" dirty="0" smtClean="0"/>
                        <a:t>Employee cost: </a:t>
                      </a:r>
                      <a:r>
                        <a:rPr lang="en-US" dirty="0" smtClean="0"/>
                        <a:t>DO NOT enter a dollar amount for the employee</a:t>
                      </a:r>
                      <a:r>
                        <a:rPr lang="en-US" baseline="0" dirty="0" smtClean="0"/>
                        <a:t> cost</a:t>
                      </a:r>
                      <a:endParaRPr lang="en-US" dirty="0" smtClean="0"/>
                    </a:p>
                  </a:txBody>
                  <a:tcPr/>
                </a:tc>
              </a:tr>
            </a:tbl>
          </a:graphicData>
        </a:graphic>
      </p:graphicFrame>
      <p:pic>
        <p:nvPicPr>
          <p:cNvPr id="3" name="Picture 2"/>
          <p:cNvPicPr>
            <a:picLocks noChangeAspect="1"/>
          </p:cNvPicPr>
          <p:nvPr/>
        </p:nvPicPr>
        <p:blipFill>
          <a:blip r:embed="rId2"/>
          <a:stretch>
            <a:fillRect/>
          </a:stretch>
        </p:blipFill>
        <p:spPr>
          <a:xfrm>
            <a:off x="228599" y="5410200"/>
            <a:ext cx="8686801" cy="1170188"/>
          </a:xfrm>
          <a:prstGeom prst="rect">
            <a:avLst/>
          </a:prstGeom>
          <a:ln>
            <a:solidFill>
              <a:schemeClr val="tx1"/>
            </a:solidFill>
          </a:ln>
          <a:effectLst>
            <a:outerShdw blurRad="292100" dist="139700" dir="2700000" algn="tl" rotWithShape="0">
              <a:srgbClr val="333333">
                <a:alpha val="65000"/>
              </a:srgbClr>
            </a:outerShdw>
          </a:effectLst>
        </p:spPr>
      </p:pic>
      <p:graphicFrame>
        <p:nvGraphicFramePr>
          <p:cNvPr id="5" name="Table 4"/>
          <p:cNvGraphicFramePr>
            <a:graphicFrameLocks noGrp="1"/>
          </p:cNvGraphicFramePr>
          <p:nvPr>
            <p:extLst>
              <p:ext uri="{D42A27DB-BD31-4B8C-83A1-F6EECF244321}">
                <p14:modId xmlns:p14="http://schemas.microsoft.com/office/powerpoint/2010/main" val="1870298539"/>
              </p:ext>
            </p:extLst>
          </p:nvPr>
        </p:nvGraphicFramePr>
        <p:xfrm>
          <a:off x="76201" y="1600200"/>
          <a:ext cx="8991600" cy="741680"/>
        </p:xfrm>
        <a:graphic>
          <a:graphicData uri="http://schemas.openxmlformats.org/drawingml/2006/table">
            <a:tbl>
              <a:tblPr firstRow="1" bandRow="1">
                <a:tableStyleId>{5C22544A-7EE6-4342-B048-85BDC9FD1C3A}</a:tableStyleId>
              </a:tblPr>
              <a:tblGrid>
                <a:gridCol w="8991600"/>
              </a:tblGrid>
              <a:tr h="370840">
                <a:tc>
                  <a:txBody>
                    <a:bodyPr/>
                    <a:lstStyle/>
                    <a:p>
                      <a:r>
                        <a:rPr lang="en-US" dirty="0" smtClean="0"/>
                        <a:t>In Part II of Form 1094-C:</a:t>
                      </a:r>
                    </a:p>
                  </a:txBody>
                  <a:tcPr/>
                </a:tc>
              </a:tr>
              <a:tr h="370840">
                <a:tc>
                  <a:txBody>
                    <a:bodyPr/>
                    <a:lstStyle/>
                    <a:p>
                      <a:pPr marL="285750" indent="-285750">
                        <a:buFont typeface="Arial" panose="020B0604020202020204" pitchFamily="34" charset="0"/>
                        <a:buChar char="•"/>
                      </a:pPr>
                      <a:r>
                        <a:rPr lang="en-US" b="1" dirty="0" smtClean="0"/>
                        <a:t>Certifications of Eligibility: </a:t>
                      </a:r>
                      <a:r>
                        <a:rPr lang="en-US" dirty="0" smtClean="0"/>
                        <a:t>Check box</a:t>
                      </a:r>
                      <a:r>
                        <a:rPr lang="en-US" baseline="0" dirty="0" smtClean="0"/>
                        <a:t> B, Qualifying Offer Method Transition Relief</a:t>
                      </a:r>
                      <a:endParaRPr lang="en-US" dirty="0" smtClean="0"/>
                    </a:p>
                  </a:txBody>
                  <a:tcPr/>
                </a:tc>
              </a:tr>
            </a:tbl>
          </a:graphicData>
        </a:graphic>
      </p:graphicFrame>
      <p:grpSp>
        <p:nvGrpSpPr>
          <p:cNvPr id="6" name="Group 5"/>
          <p:cNvGrpSpPr/>
          <p:nvPr/>
        </p:nvGrpSpPr>
        <p:grpSpPr>
          <a:xfrm>
            <a:off x="152400" y="2438400"/>
            <a:ext cx="8763001" cy="665184"/>
            <a:chOff x="152400" y="2514600"/>
            <a:chExt cx="8763001" cy="665184"/>
          </a:xfrm>
        </p:grpSpPr>
        <p:pic>
          <p:nvPicPr>
            <p:cNvPr id="4" name="Picture 3"/>
            <p:cNvPicPr>
              <a:picLocks noChangeAspect="1"/>
            </p:cNvPicPr>
            <p:nvPr/>
          </p:nvPicPr>
          <p:blipFill>
            <a:blip r:embed="rId3"/>
            <a:stretch>
              <a:fillRect/>
            </a:stretch>
          </p:blipFill>
          <p:spPr>
            <a:xfrm>
              <a:off x="152400" y="2514600"/>
              <a:ext cx="8763001" cy="601829"/>
            </a:xfrm>
            <a:prstGeom prst="rect">
              <a:avLst/>
            </a:prstGeom>
            <a:ln>
              <a:solidFill>
                <a:schemeClr val="tx1"/>
              </a:solidFill>
            </a:ln>
            <a:effectLst>
              <a:outerShdw blurRad="292100" dist="139700" dir="2700000" algn="tl" rotWithShape="0">
                <a:srgbClr val="333333">
                  <a:alpha val="65000"/>
                </a:srgbClr>
              </a:outerShdw>
            </a:effectLst>
          </p:spPr>
        </p:pic>
        <p:sp>
          <p:nvSpPr>
            <p:cNvPr id="7" name="Oval 6"/>
            <p:cNvSpPr/>
            <p:nvPr/>
          </p:nvSpPr>
          <p:spPr>
            <a:xfrm>
              <a:off x="2057400" y="2667000"/>
              <a:ext cx="2743200" cy="5127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3708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 Logistics</a:t>
            </a:r>
            <a:endParaRPr lang="en-US" dirty="0"/>
          </a:p>
        </p:txBody>
      </p:sp>
      <p:sp>
        <p:nvSpPr>
          <p:cNvPr id="3" name="Rectangle 2"/>
          <p:cNvSpPr/>
          <p:nvPr/>
        </p:nvSpPr>
        <p:spPr>
          <a:xfrm>
            <a:off x="1030015" y="3505200"/>
            <a:ext cx="3160985" cy="2971800"/>
          </a:xfrm>
          <a:prstGeom prst="rect">
            <a:avLst/>
          </a:prstGeom>
          <a:no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lumMod val="50000"/>
                  </a:schemeClr>
                </a:solidFill>
                <a:effectLst/>
                <a:uLnTx/>
                <a:uFillTx/>
                <a:latin typeface="Arial" pitchFamily="34" charset="0"/>
                <a:cs typeface="Arial" pitchFamily="34" charset="0"/>
              </a:rPr>
              <a:t>We welcome your questions at any time!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lumMod val="50000"/>
                  </a:schemeClr>
                </a:solidFill>
                <a:effectLst/>
                <a:uLnTx/>
                <a:uFillTx/>
                <a:latin typeface="Arial" pitchFamily="34" charset="0"/>
                <a:cs typeface="Arial" pitchFamily="34" charset="0"/>
              </a:rPr>
              <a:t>Questions will be addressed at the end of the session. </a:t>
            </a:r>
          </a:p>
        </p:txBody>
      </p:sp>
      <p:graphicFrame>
        <p:nvGraphicFramePr>
          <p:cNvPr id="4" name="Diagram 3"/>
          <p:cNvGraphicFramePr/>
          <p:nvPr>
            <p:extLst>
              <p:ext uri="{D42A27DB-BD31-4B8C-83A1-F6EECF244321}">
                <p14:modId xmlns:p14="http://schemas.microsoft.com/office/powerpoint/2010/main" val="4258074606"/>
              </p:ext>
            </p:extLst>
          </p:nvPr>
        </p:nvGraphicFramePr>
        <p:xfrm>
          <a:off x="228600" y="1752600"/>
          <a:ext cx="86868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838200" y="3505200"/>
            <a:ext cx="7543800" cy="2971800"/>
          </a:xfrm>
          <a:prstGeom prst="rect">
            <a:avLst/>
          </a:prstGeom>
          <a:noFill/>
          <a:ln w="19050" cap="flat" cmpd="sng" algn="ctr">
            <a:solidFill>
              <a:srgbClr val="31322C">
                <a:lumMod val="75000"/>
                <a:lumOff val="2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entury Gothic"/>
            </a:endParaRPr>
          </a:p>
        </p:txBody>
      </p:sp>
      <p:grpSp>
        <p:nvGrpSpPr>
          <p:cNvPr id="11" name="Group 10"/>
          <p:cNvGrpSpPr/>
          <p:nvPr/>
        </p:nvGrpSpPr>
        <p:grpSpPr>
          <a:xfrm>
            <a:off x="4419600" y="3686698"/>
            <a:ext cx="3352801" cy="852169"/>
            <a:chOff x="4267200" y="3686698"/>
            <a:chExt cx="3352801" cy="852169"/>
          </a:xfrm>
        </p:grpSpPr>
        <p:pic>
          <p:nvPicPr>
            <p:cNvPr id="9" name="Picture 8"/>
            <p:cNvPicPr>
              <a:picLocks noChangeAspect="1"/>
            </p:cNvPicPr>
            <p:nvPr/>
          </p:nvPicPr>
          <p:blipFill>
            <a:blip r:embed="rId8"/>
            <a:stretch>
              <a:fillRect/>
            </a:stretch>
          </p:blipFill>
          <p:spPr>
            <a:xfrm>
              <a:off x="4267200" y="3686698"/>
              <a:ext cx="3352801" cy="852169"/>
            </a:xfrm>
            <a:prstGeom prst="rect">
              <a:avLst/>
            </a:prstGeom>
            <a:ln>
              <a:solidFill>
                <a:schemeClr val="tx1"/>
              </a:solidFill>
            </a:ln>
            <a:effectLst>
              <a:outerShdw blurRad="292100" dist="139700" dir="2700000" algn="tl" rotWithShape="0">
                <a:srgbClr val="333333">
                  <a:alpha val="65000"/>
                </a:srgbClr>
              </a:outerShdw>
            </a:effectLst>
          </p:spPr>
        </p:pic>
        <p:sp>
          <p:nvSpPr>
            <p:cNvPr id="10" name="Rectangle 9"/>
            <p:cNvSpPr/>
            <p:nvPr/>
          </p:nvSpPr>
          <p:spPr>
            <a:xfrm>
              <a:off x="6248400" y="3686698"/>
              <a:ext cx="838200" cy="8521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Up Arrow Callout 5"/>
          <p:cNvSpPr/>
          <p:nvPr/>
        </p:nvSpPr>
        <p:spPr>
          <a:xfrm>
            <a:off x="5410200" y="4495800"/>
            <a:ext cx="2819400" cy="1828800"/>
          </a:xfrm>
          <a:prstGeom prst="upArrowCallout">
            <a:avLst>
              <a:gd name="adj1" fmla="val 13750"/>
              <a:gd name="adj2" fmla="val 20435"/>
              <a:gd name="adj3" fmla="val 25000"/>
              <a:gd name="adj4" fmla="val 68386"/>
            </a:avLst>
          </a:prstGeom>
          <a:solidFill>
            <a:srgbClr val="789E00"/>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Century Gothic"/>
              </a:rPr>
              <a:t>Select Q&amp;A and choose “Send to All Panelists” to submit your questions.</a:t>
            </a:r>
          </a:p>
        </p:txBody>
      </p:sp>
    </p:spTree>
    <p:extLst>
      <p:ext uri="{BB962C8B-B14F-4D97-AF65-F5344CB8AC3E}">
        <p14:creationId xmlns:p14="http://schemas.microsoft.com/office/powerpoint/2010/main" val="20035314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a:t>98% Offer Method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6371030"/>
              </p:ext>
            </p:extLst>
          </p:nvPr>
        </p:nvGraphicFramePr>
        <p:xfrm>
          <a:off x="381000" y="1752600"/>
          <a:ext cx="8458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8446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Zywave Resources </a:t>
            </a:r>
            <a:endParaRPr lang="en-US" dirty="0"/>
          </a:p>
        </p:txBody>
      </p:sp>
      <p:pic>
        <p:nvPicPr>
          <p:cNvPr id="3" name="Picture 2"/>
          <p:cNvPicPr>
            <a:picLocks noChangeAspect="1"/>
          </p:cNvPicPr>
          <p:nvPr/>
        </p:nvPicPr>
        <p:blipFill>
          <a:blip r:embed="rId2"/>
          <a:stretch>
            <a:fillRect/>
          </a:stretch>
        </p:blipFill>
        <p:spPr>
          <a:xfrm>
            <a:off x="5638800" y="1219200"/>
            <a:ext cx="2798307" cy="609653"/>
          </a:xfrm>
          <a:prstGeom prst="rect">
            <a:avLst/>
          </a:prstGeom>
        </p:spPr>
      </p:pic>
    </p:spTree>
    <p:extLst>
      <p:ext uri="{BB962C8B-B14F-4D97-AF65-F5344CB8AC3E}">
        <p14:creationId xmlns:p14="http://schemas.microsoft.com/office/powerpoint/2010/main" val="28708286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228600" y="2667000"/>
            <a:ext cx="3597076" cy="2887955"/>
          </a:xfrm>
          <a:prstGeom prst="rect">
            <a:avLst/>
          </a:prstGeom>
        </p:spPr>
      </p:pic>
      <p:sp>
        <p:nvSpPr>
          <p:cNvPr id="3" name="Content Placeholder 2"/>
          <p:cNvSpPr>
            <a:spLocks noGrp="1"/>
          </p:cNvSpPr>
          <p:nvPr>
            <p:ph sz="half" idx="2"/>
          </p:nvPr>
        </p:nvSpPr>
        <p:spPr>
          <a:xfrm>
            <a:off x="4267200" y="1905000"/>
            <a:ext cx="4419600" cy="4572000"/>
          </a:xfrm>
        </p:spPr>
        <p:txBody>
          <a:bodyPr>
            <a:normAutofit fontScale="70000" lnSpcReduction="20000"/>
          </a:bodyPr>
          <a:lstStyle/>
          <a:p>
            <a:pPr>
              <a:spcBef>
                <a:spcPts val="1200"/>
              </a:spcBef>
            </a:pPr>
            <a:r>
              <a:rPr lang="en-US" dirty="0"/>
              <a:t>HCR: Employer Reporting of Health Coverage - Code Sections 6055 &amp; </a:t>
            </a:r>
            <a:r>
              <a:rPr lang="en-US" dirty="0" smtClean="0"/>
              <a:t>6056</a:t>
            </a:r>
          </a:p>
          <a:p>
            <a:pPr>
              <a:spcBef>
                <a:spcPts val="1200"/>
              </a:spcBef>
            </a:pPr>
            <a:r>
              <a:rPr lang="en-US" dirty="0"/>
              <a:t>Health Care Reform: Q&amp;As on Reporting by Health Coverage Providers (Section 6055</a:t>
            </a:r>
            <a:r>
              <a:rPr lang="en-US" dirty="0" smtClean="0"/>
              <a:t>)</a:t>
            </a:r>
          </a:p>
          <a:p>
            <a:pPr>
              <a:spcBef>
                <a:spcPts val="1200"/>
              </a:spcBef>
            </a:pPr>
            <a:r>
              <a:rPr lang="en-US" dirty="0"/>
              <a:t>Health Care Reform: Q&amp;As on Employer Reporting of Health Coverage (Section 6056</a:t>
            </a:r>
            <a:r>
              <a:rPr lang="en-US" dirty="0" smtClean="0"/>
              <a:t>)</a:t>
            </a:r>
          </a:p>
          <a:p>
            <a:pPr>
              <a:spcBef>
                <a:spcPts val="1200"/>
              </a:spcBef>
            </a:pPr>
            <a:r>
              <a:rPr lang="en-US" dirty="0"/>
              <a:t>Penalties Increased for Section 6055 and Section 6056 Reporting </a:t>
            </a:r>
            <a:r>
              <a:rPr lang="en-US" dirty="0" smtClean="0"/>
              <a:t>Violations</a:t>
            </a:r>
          </a:p>
          <a:p>
            <a:pPr>
              <a:spcBef>
                <a:spcPts val="1200"/>
              </a:spcBef>
            </a:pPr>
            <a:r>
              <a:rPr lang="en-US" dirty="0"/>
              <a:t>Health Care Reform: Code Section </a:t>
            </a:r>
            <a:r>
              <a:rPr lang="en-US" dirty="0" smtClean="0"/>
              <a:t>6055/6056 </a:t>
            </a:r>
            <a:r>
              <a:rPr lang="en-US" dirty="0"/>
              <a:t>- What Information Must Be Reported?</a:t>
            </a:r>
          </a:p>
        </p:txBody>
      </p:sp>
      <p:sp>
        <p:nvSpPr>
          <p:cNvPr id="4" name="Title 3"/>
          <p:cNvSpPr>
            <a:spLocks noGrp="1"/>
          </p:cNvSpPr>
          <p:nvPr>
            <p:ph type="title"/>
          </p:nvPr>
        </p:nvSpPr>
        <p:spPr/>
        <p:txBody>
          <a:bodyPr/>
          <a:lstStyle/>
          <a:p>
            <a:r>
              <a:rPr lang="en-US" dirty="0"/>
              <a:t>Broker Briefcase Resources</a:t>
            </a:r>
          </a:p>
        </p:txBody>
      </p:sp>
    </p:spTree>
    <p:extLst>
      <p:ext uri="{BB962C8B-B14F-4D97-AF65-F5344CB8AC3E}">
        <p14:creationId xmlns:p14="http://schemas.microsoft.com/office/powerpoint/2010/main" val="23315953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457200" y="2209800"/>
            <a:ext cx="2633700" cy="1902117"/>
          </a:xfrm>
          <a:prstGeom prst="rect">
            <a:avLst/>
          </a:prstGeom>
        </p:spPr>
      </p:pic>
      <p:sp>
        <p:nvSpPr>
          <p:cNvPr id="3" name="Content Placeholder 2"/>
          <p:cNvSpPr>
            <a:spLocks noGrp="1"/>
          </p:cNvSpPr>
          <p:nvPr>
            <p:ph sz="half" idx="2"/>
          </p:nvPr>
        </p:nvSpPr>
        <p:spPr/>
        <p:txBody>
          <a:bodyPr>
            <a:normAutofit lnSpcReduction="10000"/>
          </a:bodyPr>
          <a:lstStyle/>
          <a:p>
            <a:r>
              <a:rPr lang="en-US" dirty="0"/>
              <a:t>Section 6055 and Section 6056 Reporting </a:t>
            </a:r>
            <a:r>
              <a:rPr lang="en-US" dirty="0" smtClean="0"/>
              <a:t>Workbooks</a:t>
            </a:r>
          </a:p>
          <a:p>
            <a:r>
              <a:rPr lang="en-US" dirty="0" smtClean="0"/>
              <a:t>Instructional Guides</a:t>
            </a:r>
          </a:p>
          <a:p>
            <a:r>
              <a:rPr lang="en-US" dirty="0" smtClean="0"/>
              <a:t>Tutorial Videos</a:t>
            </a:r>
          </a:p>
          <a:p>
            <a:r>
              <a:rPr lang="en-US" dirty="0" smtClean="0"/>
              <a:t>Marketing Materials</a:t>
            </a:r>
          </a:p>
          <a:p>
            <a:r>
              <a:rPr lang="en-US" i="1" dirty="0" smtClean="0">
                <a:solidFill>
                  <a:srgbClr val="FF0000"/>
                </a:solidFill>
              </a:rPr>
              <a:t>Updated for 2014 final forms</a:t>
            </a:r>
            <a:endParaRPr lang="en-US" i="1" dirty="0">
              <a:solidFill>
                <a:srgbClr val="FF0000"/>
              </a:solidFill>
            </a:endParaRPr>
          </a:p>
          <a:p>
            <a:endParaRPr lang="en-US" dirty="0"/>
          </a:p>
        </p:txBody>
      </p:sp>
      <p:sp>
        <p:nvSpPr>
          <p:cNvPr id="4" name="Title 3"/>
          <p:cNvSpPr>
            <a:spLocks noGrp="1"/>
          </p:cNvSpPr>
          <p:nvPr>
            <p:ph type="title"/>
          </p:nvPr>
        </p:nvSpPr>
        <p:spPr/>
        <p:txBody>
          <a:bodyPr/>
          <a:lstStyle/>
          <a:p>
            <a:r>
              <a:rPr lang="en-US" dirty="0"/>
              <a:t>ACA Reporting Workbooks</a:t>
            </a:r>
          </a:p>
        </p:txBody>
      </p:sp>
      <p:pic>
        <p:nvPicPr>
          <p:cNvPr id="6" name="Picture 5"/>
          <p:cNvPicPr>
            <a:picLocks noChangeAspect="1"/>
          </p:cNvPicPr>
          <p:nvPr/>
        </p:nvPicPr>
        <p:blipFill>
          <a:blip r:embed="rId3"/>
          <a:stretch>
            <a:fillRect/>
          </a:stretch>
        </p:blipFill>
        <p:spPr>
          <a:xfrm>
            <a:off x="1371600" y="3276600"/>
            <a:ext cx="2810500" cy="1981372"/>
          </a:xfrm>
          <a:prstGeom prst="rect">
            <a:avLst/>
          </a:prstGeom>
        </p:spPr>
      </p:pic>
    </p:spTree>
    <p:extLst>
      <p:ext uri="{BB962C8B-B14F-4D97-AF65-F5344CB8AC3E}">
        <p14:creationId xmlns:p14="http://schemas.microsoft.com/office/powerpoint/2010/main" val="29859805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pic>
        <p:nvPicPr>
          <p:cNvPr id="4" name="Picture 3"/>
          <p:cNvPicPr>
            <a:picLocks noChangeAspect="1"/>
          </p:cNvPicPr>
          <p:nvPr/>
        </p:nvPicPr>
        <p:blipFill>
          <a:blip r:embed="rId2"/>
          <a:stretch>
            <a:fillRect/>
          </a:stretch>
        </p:blipFill>
        <p:spPr>
          <a:xfrm>
            <a:off x="5638800" y="1219200"/>
            <a:ext cx="2798307" cy="609653"/>
          </a:xfrm>
          <a:prstGeom prst="rect">
            <a:avLst/>
          </a:prstGeom>
        </p:spPr>
      </p:pic>
    </p:spTree>
    <p:extLst>
      <p:ext uri="{BB962C8B-B14F-4D97-AF65-F5344CB8AC3E}">
        <p14:creationId xmlns:p14="http://schemas.microsoft.com/office/powerpoint/2010/main" val="27092900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Box 2"/>
          <p:cNvSpPr txBox="1">
            <a:spLocks noChangeArrowheads="1"/>
          </p:cNvSpPr>
          <p:nvPr/>
        </p:nvSpPr>
        <p:spPr bwMode="auto">
          <a:xfrm>
            <a:off x="609600" y="5486400"/>
            <a:ext cx="7620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fontAlgn="base" hangingPunct="1">
              <a:spcBef>
                <a:spcPct val="0"/>
              </a:spcBef>
              <a:spcAft>
                <a:spcPct val="0"/>
              </a:spcAft>
            </a:pPr>
            <a:r>
              <a:rPr lang="en-US" sz="1100" dirty="0">
                <a:solidFill>
                  <a:srgbClr val="7F7F7F"/>
                </a:solidFill>
                <a:latin typeface="Calibri" pitchFamily="34" charset="0"/>
                <a:cs typeface="Times New Roman" pitchFamily="18" charset="0"/>
              </a:rPr>
              <a:t>This presentation is current as of the date presented and is for informational purposes only. It is not intended to be exhaustive nor should any discussion or opinions be construed as legal advice. Please contact legal counsel for legal advice on specific situations. This presentation may not be duplicated or redistributed without permission. © </a:t>
            </a:r>
            <a:r>
              <a:rPr lang="en-US" sz="1100" dirty="0" smtClean="0">
                <a:solidFill>
                  <a:srgbClr val="7F7F7F"/>
                </a:solidFill>
                <a:latin typeface="Calibri" pitchFamily="34" charset="0"/>
                <a:cs typeface="Times New Roman" pitchFamily="18" charset="0"/>
              </a:rPr>
              <a:t>2015 </a:t>
            </a:r>
            <a:r>
              <a:rPr lang="en-US" sz="1100" dirty="0">
                <a:solidFill>
                  <a:srgbClr val="7F7F7F"/>
                </a:solidFill>
                <a:latin typeface="Calibri" pitchFamily="34" charset="0"/>
                <a:cs typeface="Times New Roman" pitchFamily="18" charset="0"/>
              </a:rPr>
              <a:t>Zywave, Inc.  All rights reserved. </a:t>
            </a:r>
            <a:endParaRPr lang="en-US" sz="1100" dirty="0">
              <a:solidFill>
                <a:srgbClr val="FFFFFF"/>
              </a:solidFill>
            </a:endParaRPr>
          </a:p>
        </p:txBody>
      </p:sp>
      <p:pic>
        <p:nvPicPr>
          <p:cNvPr id="5" name="Picture 4"/>
          <p:cNvPicPr>
            <a:picLocks noChangeAspect="1"/>
          </p:cNvPicPr>
          <p:nvPr/>
        </p:nvPicPr>
        <p:blipFill>
          <a:blip r:embed="rId3"/>
          <a:stretch>
            <a:fillRect/>
          </a:stretch>
        </p:blipFill>
        <p:spPr>
          <a:xfrm>
            <a:off x="5638800" y="1219200"/>
            <a:ext cx="2798307" cy="609653"/>
          </a:xfrm>
          <a:prstGeom prst="rect">
            <a:avLst/>
          </a:prstGeom>
        </p:spPr>
      </p:pic>
    </p:spTree>
    <p:extLst>
      <p:ext uri="{BB962C8B-B14F-4D97-AF65-F5344CB8AC3E}">
        <p14:creationId xmlns:p14="http://schemas.microsoft.com/office/powerpoint/2010/main" val="1031348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normAutofit/>
          </a:bodyPr>
          <a:lstStyle/>
          <a:p>
            <a:r>
              <a:rPr lang="en-US" dirty="0" smtClean="0"/>
              <a:t>Overview of the Section 6055 and 6056 reporting requirements</a:t>
            </a:r>
          </a:p>
          <a:p>
            <a:r>
              <a:rPr lang="en-US" dirty="0" smtClean="0"/>
              <a:t>Section 6055 Reporting</a:t>
            </a:r>
          </a:p>
          <a:p>
            <a:r>
              <a:rPr lang="en-US" dirty="0" smtClean="0"/>
              <a:t>Section 6056: Reporting entities</a:t>
            </a:r>
          </a:p>
          <a:p>
            <a:r>
              <a:rPr lang="en-US" dirty="0"/>
              <a:t>Section 6056: Information to be reported</a:t>
            </a:r>
          </a:p>
          <a:p>
            <a:r>
              <a:rPr lang="en-US" dirty="0" smtClean="0"/>
              <a:t>Section 6056: Methods of reporting</a:t>
            </a:r>
          </a:p>
        </p:txBody>
      </p:sp>
    </p:spTree>
    <p:extLst>
      <p:ext uri="{BB962C8B-B14F-4D97-AF65-F5344CB8AC3E}">
        <p14:creationId xmlns:p14="http://schemas.microsoft.com/office/powerpoint/2010/main" val="3940108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6055 and 6056 Overview</a:t>
            </a:r>
            <a:endParaRPr lang="en-US" dirty="0"/>
          </a:p>
        </p:txBody>
      </p:sp>
      <p:pic>
        <p:nvPicPr>
          <p:cNvPr id="3" name="Picture 2"/>
          <p:cNvPicPr>
            <a:picLocks noChangeAspect="1"/>
          </p:cNvPicPr>
          <p:nvPr/>
        </p:nvPicPr>
        <p:blipFill>
          <a:blip r:embed="rId2"/>
          <a:stretch>
            <a:fillRect/>
          </a:stretch>
        </p:blipFill>
        <p:spPr>
          <a:xfrm>
            <a:off x="5638800" y="1219200"/>
            <a:ext cx="2798307" cy="609653"/>
          </a:xfrm>
          <a:prstGeom prst="rect">
            <a:avLst/>
          </a:prstGeom>
        </p:spPr>
      </p:pic>
    </p:spTree>
    <p:extLst>
      <p:ext uri="{BB962C8B-B14F-4D97-AF65-F5344CB8AC3E}">
        <p14:creationId xmlns:p14="http://schemas.microsoft.com/office/powerpoint/2010/main" val="2336410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Overview</a:t>
            </a:r>
            <a:endParaRPr lang="en-US" dirty="0"/>
          </a:p>
        </p:txBody>
      </p:sp>
      <p:sp>
        <p:nvSpPr>
          <p:cNvPr id="3" name="Rectangle 2"/>
          <p:cNvSpPr/>
          <p:nvPr/>
        </p:nvSpPr>
        <p:spPr>
          <a:xfrm>
            <a:off x="685800" y="5867400"/>
            <a:ext cx="786877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rPr>
              <a:t>Self-funded plan sponsors that are ALEs must report under both </a:t>
            </a:r>
            <a:r>
              <a:rPr lang="en-US" sz="2000" b="1" dirty="0" smtClean="0">
                <a:solidFill>
                  <a:schemeClr val="accent1"/>
                </a:solidFill>
              </a:rPr>
              <a:t>sections, </a:t>
            </a:r>
            <a:r>
              <a:rPr lang="en-US" sz="2000" b="1" dirty="0">
                <a:solidFill>
                  <a:schemeClr val="accent1"/>
                </a:solidFill>
              </a:rPr>
              <a:t>but will use a combined reporting method</a:t>
            </a:r>
          </a:p>
        </p:txBody>
      </p:sp>
      <p:graphicFrame>
        <p:nvGraphicFramePr>
          <p:cNvPr id="6" name="Table 5"/>
          <p:cNvGraphicFramePr>
            <a:graphicFrameLocks noGrp="1"/>
          </p:cNvGraphicFramePr>
          <p:nvPr>
            <p:extLst>
              <p:ext uri="{D42A27DB-BD31-4B8C-83A1-F6EECF244321}">
                <p14:modId xmlns:p14="http://schemas.microsoft.com/office/powerpoint/2010/main" val="776101119"/>
              </p:ext>
            </p:extLst>
          </p:nvPr>
        </p:nvGraphicFramePr>
        <p:xfrm>
          <a:off x="228600" y="1676400"/>
          <a:ext cx="8610600" cy="4191433"/>
        </p:xfrm>
        <a:graphic>
          <a:graphicData uri="http://schemas.openxmlformats.org/drawingml/2006/table">
            <a:tbl>
              <a:tblPr firstRow="1" bandRow="1">
                <a:tableStyleId>{6E25E649-3F16-4E02-A733-19D2CDBF48F0}</a:tableStyleId>
              </a:tblPr>
              <a:tblGrid>
                <a:gridCol w="2286000"/>
                <a:gridCol w="3429000"/>
                <a:gridCol w="2895600"/>
              </a:tblGrid>
              <a:tr h="521881">
                <a:tc>
                  <a:txBody>
                    <a:bodyPr/>
                    <a:lstStyle/>
                    <a:p>
                      <a:pPr>
                        <a:spcBef>
                          <a:spcPts val="600"/>
                        </a:spcBef>
                        <a:spcAft>
                          <a:spcPts val="600"/>
                        </a:spcAft>
                      </a:pP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spcBef>
                          <a:spcPts val="600"/>
                        </a:spcBef>
                        <a:spcAft>
                          <a:spcPts val="600"/>
                        </a:spcAft>
                      </a:pPr>
                      <a:r>
                        <a:rPr lang="en-US" sz="2400" dirty="0" smtClean="0"/>
                        <a:t>Section 6055</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spcBef>
                          <a:spcPts val="600"/>
                        </a:spcBef>
                        <a:spcAft>
                          <a:spcPts val="600"/>
                        </a:spcAft>
                      </a:pPr>
                      <a:r>
                        <a:rPr lang="en-US" sz="2400" dirty="0" smtClean="0"/>
                        <a:t>Section 6056</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660302">
                <a:tc>
                  <a:txBody>
                    <a:bodyPr/>
                    <a:lstStyle/>
                    <a:p>
                      <a:pPr>
                        <a:spcBef>
                          <a:spcPts val="600"/>
                        </a:spcBef>
                        <a:spcAft>
                          <a:spcPts val="600"/>
                        </a:spcAft>
                      </a:pPr>
                      <a:r>
                        <a:rPr lang="en-US" sz="1800" b="1" dirty="0" smtClean="0">
                          <a:solidFill>
                            <a:schemeClr val="bg1"/>
                          </a:solidFill>
                        </a:rPr>
                        <a:t>Applies to:</a:t>
                      </a:r>
                      <a:endParaRPr lang="en-US" sz="1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spcBef>
                          <a:spcPts val="600"/>
                        </a:spcBef>
                        <a:spcAft>
                          <a:spcPts val="600"/>
                        </a:spcAft>
                      </a:pPr>
                      <a:r>
                        <a:rPr lang="en-US" sz="1800" dirty="0" smtClean="0"/>
                        <a:t>Providers of minimum</a:t>
                      </a:r>
                      <a:r>
                        <a:rPr lang="en-US" sz="1800" baseline="0" dirty="0" smtClean="0"/>
                        <a:t> essential coverage (MEC)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1800" dirty="0" smtClean="0"/>
                        <a:t>Applicable large employers (ALEs)</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7617">
                <a:tc>
                  <a:txBody>
                    <a:bodyPr/>
                    <a:lstStyle/>
                    <a:p>
                      <a:pPr>
                        <a:spcBef>
                          <a:spcPts val="600"/>
                        </a:spcBef>
                        <a:spcAft>
                          <a:spcPts val="600"/>
                        </a:spcAft>
                      </a:pPr>
                      <a:r>
                        <a:rPr lang="en-US" sz="1800" b="1" dirty="0" smtClean="0">
                          <a:solidFill>
                            <a:schemeClr val="bg1"/>
                          </a:solidFill>
                        </a:rPr>
                        <a:t>Requires</a:t>
                      </a:r>
                      <a:r>
                        <a:rPr lang="en-US" sz="1800" b="1" baseline="0" dirty="0" smtClean="0">
                          <a:solidFill>
                            <a:schemeClr val="bg1"/>
                          </a:solidFill>
                        </a:rPr>
                        <a:t> reporting entities to:</a:t>
                      </a:r>
                      <a:endParaRPr lang="en-US" sz="1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285750" indent="-285750" algn="l">
                        <a:spcBef>
                          <a:spcPts val="600"/>
                        </a:spcBef>
                        <a:spcAft>
                          <a:spcPts val="600"/>
                        </a:spcAft>
                        <a:buFont typeface="Arial" panose="020B0604020202020204" pitchFamily="34" charset="0"/>
                        <a:buChar char="•"/>
                      </a:pPr>
                      <a:r>
                        <a:rPr lang="en-US" sz="1800" dirty="0" smtClean="0"/>
                        <a:t>File information with the IRS</a:t>
                      </a:r>
                    </a:p>
                    <a:p>
                      <a:pPr marL="285750" indent="-285750" algn="l">
                        <a:spcBef>
                          <a:spcPts val="600"/>
                        </a:spcBef>
                        <a:spcAft>
                          <a:spcPts val="600"/>
                        </a:spcAft>
                        <a:buFont typeface="Arial" panose="020B0604020202020204" pitchFamily="34" charset="0"/>
                        <a:buChar char="•"/>
                      </a:pPr>
                      <a:r>
                        <a:rPr lang="en-US" sz="1800" dirty="0" smtClean="0"/>
                        <a:t>Provide</a:t>
                      </a:r>
                      <a:r>
                        <a:rPr lang="en-US" sz="1800" baseline="0" dirty="0" smtClean="0"/>
                        <a:t> statements to covered individuals</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spcBef>
                          <a:spcPts val="600"/>
                        </a:spcBef>
                        <a:spcAft>
                          <a:spcPts val="600"/>
                        </a:spcAft>
                        <a:buFont typeface="Arial" panose="020B0604020202020204" pitchFamily="34" charset="0"/>
                        <a:buChar char="•"/>
                      </a:pPr>
                      <a:r>
                        <a:rPr lang="en-US" sz="1800" dirty="0" smtClean="0"/>
                        <a:t>File information with the IRS</a:t>
                      </a:r>
                    </a:p>
                    <a:p>
                      <a:pPr marL="285750" indent="-285750" algn="l">
                        <a:spcBef>
                          <a:spcPts val="600"/>
                        </a:spcBef>
                        <a:spcAft>
                          <a:spcPts val="600"/>
                        </a:spcAft>
                        <a:buFont typeface="Arial" panose="020B0604020202020204" pitchFamily="34" charset="0"/>
                        <a:buChar char="•"/>
                      </a:pPr>
                      <a:r>
                        <a:rPr lang="en-US" sz="1800" dirty="0" smtClean="0"/>
                        <a:t>Provide</a:t>
                      </a:r>
                      <a:r>
                        <a:rPr lang="en-US" sz="1800" baseline="0" dirty="0" smtClean="0"/>
                        <a:t> statements to full-time employees</a:t>
                      </a:r>
                      <a:endParaRPr lang="en-US" sz="1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68130">
                <a:tc>
                  <a:txBody>
                    <a:bodyPr/>
                    <a:lstStyle/>
                    <a:p>
                      <a:pPr>
                        <a:spcBef>
                          <a:spcPts val="600"/>
                        </a:spcBef>
                        <a:spcAft>
                          <a:spcPts val="600"/>
                        </a:spcAft>
                      </a:pPr>
                      <a:r>
                        <a:rPr lang="en-US" sz="1800" b="1" dirty="0" smtClean="0">
                          <a:solidFill>
                            <a:schemeClr val="bg1"/>
                          </a:solidFill>
                        </a:rPr>
                        <a:t>Purpose</a:t>
                      </a:r>
                      <a:r>
                        <a:rPr lang="en-US" sz="1800" b="1" baseline="0" dirty="0" smtClean="0">
                          <a:solidFill>
                            <a:schemeClr val="bg1"/>
                          </a:solidFill>
                        </a:rPr>
                        <a:t> is to help:</a:t>
                      </a:r>
                      <a:endParaRPr lang="en-US" sz="1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285750" lvl="0" indent="-285750">
                        <a:spcBef>
                          <a:spcPts val="600"/>
                        </a:spcBef>
                        <a:spcAft>
                          <a:spcPts val="600"/>
                        </a:spcAft>
                        <a:buFont typeface="Arial" panose="020B0604020202020204" pitchFamily="34" charset="0"/>
                        <a:buChar char="•"/>
                      </a:pPr>
                      <a:r>
                        <a:rPr lang="en-US" sz="1800" dirty="0" smtClean="0"/>
                        <a:t>IRS administer the individual mandate and determine eligibility for subsidies</a:t>
                      </a:r>
                    </a:p>
                    <a:p>
                      <a:pPr marL="285750" lvl="0" indent="-285750">
                        <a:spcBef>
                          <a:spcPts val="600"/>
                        </a:spcBef>
                        <a:spcAft>
                          <a:spcPts val="600"/>
                        </a:spcAft>
                        <a:buFont typeface="Arial" panose="020B0604020202020204" pitchFamily="34" charset="0"/>
                        <a:buChar char="•"/>
                      </a:pPr>
                      <a:r>
                        <a:rPr lang="en-US" sz="1800" dirty="0" smtClean="0"/>
                        <a:t>Individuals show compliance with the individual mandate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spcBef>
                          <a:spcPts val="600"/>
                        </a:spcBef>
                        <a:spcAft>
                          <a:spcPts val="600"/>
                        </a:spcAft>
                        <a:buFont typeface="Arial" panose="020B0604020202020204" pitchFamily="34" charset="0"/>
                        <a:buChar char="•"/>
                      </a:pPr>
                      <a:r>
                        <a:rPr lang="en-US" sz="1800" dirty="0" smtClean="0"/>
                        <a:t>IRS administer</a:t>
                      </a:r>
                      <a:r>
                        <a:rPr lang="en-US" sz="1800" baseline="0" dirty="0" smtClean="0"/>
                        <a:t> the employer shared responsibility rules</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27965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Deadlines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6243880"/>
              </p:ext>
            </p:extLst>
          </p:nvPr>
        </p:nvGraphicFramePr>
        <p:xfrm>
          <a:off x="228600" y="3276600"/>
          <a:ext cx="8632371" cy="3314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1" name="Diagram 40"/>
          <p:cNvGraphicFramePr/>
          <p:nvPr>
            <p:extLst>
              <p:ext uri="{D42A27DB-BD31-4B8C-83A1-F6EECF244321}">
                <p14:modId xmlns:p14="http://schemas.microsoft.com/office/powerpoint/2010/main" val="2810531134"/>
              </p:ext>
            </p:extLst>
          </p:nvPr>
        </p:nvGraphicFramePr>
        <p:xfrm>
          <a:off x="304800" y="1600200"/>
          <a:ext cx="8534400" cy="1498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71262082"/>
      </p:ext>
    </p:extLst>
  </p:cSld>
  <p:clrMapOvr>
    <a:masterClrMapping/>
  </p:clrMapOvr>
</p:sld>
</file>

<file path=ppt/theme/theme1.xml><?xml version="1.0" encoding="utf-8"?>
<a:theme xmlns:a="http://schemas.openxmlformats.org/drawingml/2006/main" name="Compliance Webinar Template NEW CAPITOL">
  <a:themeElements>
    <a:clrScheme name="Custom 1">
      <a:dk1>
        <a:srgbClr val="33342E"/>
      </a:dk1>
      <a:lt1>
        <a:srgbClr val="FFFFFF"/>
      </a:lt1>
      <a:dk2>
        <a:srgbClr val="67695D"/>
      </a:dk2>
      <a:lt2>
        <a:srgbClr val="FFFFFF"/>
      </a:lt2>
      <a:accent1>
        <a:srgbClr val="789E00"/>
      </a:accent1>
      <a:accent2>
        <a:srgbClr val="BC0079"/>
      </a:accent2>
      <a:accent3>
        <a:srgbClr val="377BCD"/>
      </a:accent3>
      <a:accent4>
        <a:srgbClr val="E8781C"/>
      </a:accent4>
      <a:accent5>
        <a:srgbClr val="5F497A"/>
      </a:accent5>
      <a:accent6>
        <a:srgbClr val="A6A6A6"/>
      </a:accent6>
      <a:hlink>
        <a:srgbClr val="E8781C"/>
      </a:hlink>
      <a:folHlink>
        <a:srgbClr val="F4C196"/>
      </a:folHlink>
    </a:clrScheme>
    <a:fontScheme name="Compliance Webinars 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mpliance Webinar Template NEW">
  <a:themeElements>
    <a:clrScheme name="Custom 1">
      <a:dk1>
        <a:srgbClr val="33342E"/>
      </a:dk1>
      <a:lt1>
        <a:srgbClr val="FFFFFF"/>
      </a:lt1>
      <a:dk2>
        <a:srgbClr val="67695D"/>
      </a:dk2>
      <a:lt2>
        <a:srgbClr val="FFFFFF"/>
      </a:lt2>
      <a:accent1>
        <a:srgbClr val="789E00"/>
      </a:accent1>
      <a:accent2>
        <a:srgbClr val="BC0079"/>
      </a:accent2>
      <a:accent3>
        <a:srgbClr val="377BCD"/>
      </a:accent3>
      <a:accent4>
        <a:srgbClr val="E8781C"/>
      </a:accent4>
      <a:accent5>
        <a:srgbClr val="5F497A"/>
      </a:accent5>
      <a:accent6>
        <a:srgbClr val="A6A6A6"/>
      </a:accent6>
      <a:hlink>
        <a:srgbClr val="E8781C"/>
      </a:hlink>
      <a:folHlink>
        <a:srgbClr val="F4C196"/>
      </a:folHlink>
    </a:clrScheme>
    <a:fontScheme name="Compliance Webinars 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Compliance Webinar Template NEW CAPITOL</Template>
  <TotalTime>4243</TotalTime>
  <Words>3167</Words>
  <Application>Microsoft Office PowerPoint</Application>
  <PresentationFormat>On-screen Show (4:3)</PresentationFormat>
  <Paragraphs>458</Paragraphs>
  <Slides>55</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55</vt:i4>
      </vt:variant>
    </vt:vector>
  </HeadingPairs>
  <TitlesOfParts>
    <vt:vector size="61" baseType="lpstr">
      <vt:lpstr>Arial</vt:lpstr>
      <vt:lpstr>Calibri</vt:lpstr>
      <vt:lpstr>Century Gothic</vt:lpstr>
      <vt:lpstr>Times New Roman</vt:lpstr>
      <vt:lpstr>Compliance Webinar Template NEW CAPITOL</vt:lpstr>
      <vt:lpstr>Compliance Webinar Template NEW</vt:lpstr>
      <vt:lpstr>ACA: Section 6055 and 6056  Health Coverage Reporting</vt:lpstr>
      <vt:lpstr>ACA: Section 6055 and 6056 Health Coverage Reporting</vt:lpstr>
      <vt:lpstr>Introduction</vt:lpstr>
      <vt:lpstr>Today’s Presenters</vt:lpstr>
      <vt:lpstr>Webinar Logistics</vt:lpstr>
      <vt:lpstr>Today’s Agenda</vt:lpstr>
      <vt:lpstr>Section 6055 and 6056 Overview</vt:lpstr>
      <vt:lpstr>Reporting Overview</vt:lpstr>
      <vt:lpstr>Reporting Deadlines</vt:lpstr>
      <vt:lpstr>Electronic Reporting</vt:lpstr>
      <vt:lpstr>Required Forms</vt:lpstr>
      <vt:lpstr>Who Reports What?</vt:lpstr>
      <vt:lpstr>Penalties</vt:lpstr>
      <vt:lpstr>Penalty Amounts</vt:lpstr>
      <vt:lpstr>Short-term Relief from Penalties</vt:lpstr>
      <vt:lpstr>Section 6055 Reporting</vt:lpstr>
      <vt:lpstr>Who is Required to Report?</vt:lpstr>
      <vt:lpstr>Self-Insured Plan Sponsors</vt:lpstr>
      <vt:lpstr>Forms for 6055 Reporting</vt:lpstr>
      <vt:lpstr>Form 1094-B (Transmittal Form)</vt:lpstr>
      <vt:lpstr>Form 1095-B (Health Coverage)</vt:lpstr>
      <vt:lpstr>Form 1095-B (Health Coverage)</vt:lpstr>
      <vt:lpstr>Example</vt:lpstr>
      <vt:lpstr>Example</vt:lpstr>
      <vt:lpstr>Section 6056:  Reporting Entities</vt:lpstr>
      <vt:lpstr>Who is Required to Report?</vt:lpstr>
      <vt:lpstr>Full-time Employee</vt:lpstr>
      <vt:lpstr>Reporting for Medium-Sized ALEs</vt:lpstr>
      <vt:lpstr>Section 6056: Information to be Reported </vt:lpstr>
      <vt:lpstr>Forms for 6056 Reporting</vt:lpstr>
      <vt:lpstr>Minimum Value (MV) Coverage</vt:lpstr>
      <vt:lpstr>Form 1094-C (Transmittal Form)</vt:lpstr>
      <vt:lpstr>Form 1094-C Part II</vt:lpstr>
      <vt:lpstr>Form 1094-C Part III</vt:lpstr>
      <vt:lpstr>Form 1095-C: Part I</vt:lpstr>
      <vt:lpstr>Form 1095-C: Part II                      Employee Offer and Coverage</vt:lpstr>
      <vt:lpstr>Form 1095-C: Part II</vt:lpstr>
      <vt:lpstr>Form 1095-C: Part III (Combined Reporting for Self-funded ALEs)</vt:lpstr>
      <vt:lpstr>Example</vt:lpstr>
      <vt:lpstr>Example: Form 1094-C, Parts I and II</vt:lpstr>
      <vt:lpstr>Example: Form 1094-C, Part III</vt:lpstr>
      <vt:lpstr>Example: Form 1095-C</vt:lpstr>
      <vt:lpstr>Section 6056: Methods of Reporting</vt:lpstr>
      <vt:lpstr>Methods of Reporting</vt:lpstr>
      <vt:lpstr>General Method of Reporting</vt:lpstr>
      <vt:lpstr>The Qualifying Offer Method</vt:lpstr>
      <vt:lpstr>Reporting Using the Qualifying Offer Method</vt:lpstr>
      <vt:lpstr>Qualifying Offer Method:                           2015 Transition Relief</vt:lpstr>
      <vt:lpstr>Reporting Using the Qualifying Offer Method Transition Relief for 2015</vt:lpstr>
      <vt:lpstr>The 98% Offer Method</vt:lpstr>
      <vt:lpstr>Zywave Resources </vt:lpstr>
      <vt:lpstr>Broker Briefcase Resources</vt:lpstr>
      <vt:lpstr>ACA Reporting Workbooks</vt:lpstr>
      <vt:lpstr>Questions? </vt:lpstr>
      <vt:lpstr>Thank you!</vt:lpstr>
    </vt:vector>
  </TitlesOfParts>
  <Company>Zywave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Storm</dc:creator>
  <cp:lastModifiedBy>Kopps, Becca</cp:lastModifiedBy>
  <cp:revision>241</cp:revision>
  <dcterms:created xsi:type="dcterms:W3CDTF">2014-09-08T17:48:25Z</dcterms:created>
  <dcterms:modified xsi:type="dcterms:W3CDTF">2015-07-21T14:52:44Z</dcterms:modified>
</cp:coreProperties>
</file>